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519" r:id="rId5"/>
    <p:sldId id="434" r:id="rId6"/>
    <p:sldId id="477" r:id="rId7"/>
    <p:sldId id="478" r:id="rId8"/>
    <p:sldId id="429" r:id="rId9"/>
    <p:sldId id="479" r:id="rId10"/>
    <p:sldId id="480" r:id="rId11"/>
    <p:sldId id="419" r:id="rId12"/>
    <p:sldId id="481" r:id="rId13"/>
    <p:sldId id="512" r:id="rId14"/>
    <p:sldId id="482" r:id="rId15"/>
    <p:sldId id="483" r:id="rId16"/>
    <p:sldId id="484" r:id="rId17"/>
    <p:sldId id="490" r:id="rId18"/>
    <p:sldId id="513" r:id="rId19"/>
    <p:sldId id="489" r:id="rId20"/>
    <p:sldId id="535" r:id="rId21"/>
    <p:sldId id="533" r:id="rId22"/>
    <p:sldId id="532" r:id="rId23"/>
    <p:sldId id="497" r:id="rId24"/>
    <p:sldId id="528" r:id="rId25"/>
    <p:sldId id="529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xmlns="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75BB"/>
    <a:srgbClr val="0066FF"/>
    <a:srgbClr val="0000CC"/>
    <a:srgbClr val="CDFFFF"/>
    <a:srgbClr val="FF0000"/>
    <a:srgbClr val="FF00FF"/>
    <a:srgbClr val="00FF99"/>
    <a:srgbClr val="33CCCC"/>
    <a:srgbClr val="FF9966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79"/>
  </p:normalViewPr>
  <p:slideViewPr>
    <p:cSldViewPr snapToGrid="0"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04/12/2024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1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/>
          </a:p>
        </p:txBody>
      </p:sp>
    </p:spTree>
    <p:extLst>
      <p:ext uri="{BB962C8B-B14F-4D97-AF65-F5344CB8AC3E}">
        <p14:creationId xmlns:p14="http://schemas.microsoft.com/office/powerpoint/2010/main" xmlns="" val="2678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xmlns="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15616" y="981075"/>
            <a:ext cx="6984776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60432" y="6555788"/>
            <a:ext cx="537496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6572446"/>
            <a:ext cx="429992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7092280" y="6453336"/>
            <a:ext cx="216024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masterretako-ikasleen-edo-doktoregaien-ordezkariak-zuzendaritza-batzordean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hu.eus/eu/web/doktorego-eskola/doktoregoa" TargetMode="External"/><Relationship Id="rId13" Type="http://schemas.openxmlformats.org/officeDocument/2006/relationships/hyperlink" Target="https://www.ehu.eus/eu/web/doktorego-eskola/nazioartekotzea-mugikortasuna-tesiak-kotutoretzan" TargetMode="External"/><Relationship Id="rId3" Type="http://schemas.openxmlformats.org/officeDocument/2006/relationships/hyperlink" Target="https://www.ehu.eus/eu/web/doktorego-eskola/" TargetMode="External"/><Relationship Id="rId7" Type="http://schemas.openxmlformats.org/officeDocument/2006/relationships/image" Target="../media/image40.png"/><Relationship Id="rId12" Type="http://schemas.openxmlformats.org/officeDocument/2006/relationships/hyperlink" Target="https://www.ehu.eus/eu/web/doktorego-eskola/doktorego-praktikak/praktiketarako-hitzarmenak-formalizazioa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hyperlink" Target="https://www.ehu.eus/eu/web/doktorego-eskola/doktorego-eskolako-prestakuntza" TargetMode="External"/><Relationship Id="rId5" Type="http://schemas.openxmlformats.org/officeDocument/2006/relationships/image" Target="../media/image38.png"/><Relationship Id="rId15" Type="http://schemas.microsoft.com/office/2007/relationships/media" Target="../media/media11.m4a"/><Relationship Id="rId10" Type="http://schemas.openxmlformats.org/officeDocument/2006/relationships/hyperlink" Target="https://www.ehu.eus/eu/web/doktorego-eskola/aipamen-bereziak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28.png"/><Relationship Id="rId14" Type="http://schemas.openxmlformats.org/officeDocument/2006/relationships/hyperlink" Target="https://www.ehu.eus/eu/web/doktorego-eskola/masterretako-ikasleen-edo-doktoregaien-ordezkariak-zuzendaritza-batzordea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3" Type="http://schemas.openxmlformats.org/officeDocument/2006/relationships/hyperlink" Target="https://www.ehu.eus/eu/web/doktoregoa/araudia/estatuko-araudia" TargetMode="External"/><Relationship Id="rId7" Type="http://schemas.openxmlformats.org/officeDocument/2006/relationships/hyperlink" Target="https://www.ehu.eus/eu/web/doktorego-eskola/doktorego-eskolaren-arautegia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a/araudia/upv-ehuren-araudia" TargetMode="External"/><Relationship Id="rId5" Type="http://schemas.openxmlformats.org/officeDocument/2006/relationships/hyperlink" Target="https://www.ehu.eus/eu/web/doktoregoa/araudia/eusko-jaurlaritzaren-araudia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3.m4a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microsoft.com/office/2007/relationships/media" Target="../media/media14.m4a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ehu.eus/eu/web/doktorego-eskola/konpromiso-dokumentua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6.png"/><Relationship Id="rId4" Type="http://schemas.openxmlformats.org/officeDocument/2006/relationships/image" Target="../media/image43.jpeg"/><Relationship Id="rId9" Type="http://schemas.openxmlformats.org/officeDocument/2006/relationships/image" Target="../media/image8.sv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1.jpeg"/><Relationship Id="rId7" Type="http://schemas.microsoft.com/office/2007/relationships/media" Target="../media/media1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hyperlink" Target="https://gestion.ehu.es/gaur" TargetMode="Externa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7.svg"/><Relationship Id="rId12" Type="http://schemas.microsoft.com/office/2007/relationships/media" Target="../media/media16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0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8.sv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microsoft.com/office/2007/relationships/media" Target="../media/media2.m4a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10" Type="http://schemas.openxmlformats.org/officeDocument/2006/relationships/image" Target="../media/image6.png"/><Relationship Id="rId4" Type="http://schemas.openxmlformats.org/officeDocument/2006/relationships/image" Target="../media/image55.png"/><Relationship Id="rId9" Type="http://schemas.microsoft.com/office/2007/relationships/media" Target="../media/media20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11" Type="http://schemas.openxmlformats.org/officeDocument/2006/relationships/image" Target="../media/image6.png"/><Relationship Id="rId10" Type="http://schemas.microsoft.com/office/2007/relationships/media" Target="../media/media21.m4a"/><Relationship Id="rId4" Type="http://schemas.openxmlformats.org/officeDocument/2006/relationships/image" Target="../media/image55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11" Type="http://schemas.openxmlformats.org/officeDocument/2006/relationships/image" Target="../media/image62.png"/><Relationship Id="rId15" Type="http://schemas.openxmlformats.org/officeDocument/2006/relationships/image" Target="../media/image6.png"/><Relationship Id="rId10" Type="http://schemas.openxmlformats.org/officeDocument/2006/relationships/hyperlink" Target="https://www.ehu.eus/eu/web/doktorego-eskola/izapideak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61.jpeg"/><Relationship Id="rId14" Type="http://schemas.microsoft.com/office/2007/relationships/media" Target="../media/media2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microsoft.com/office/2007/relationships/media" Target="../media/media4.m4a"/><Relationship Id="rId4" Type="http://schemas.openxmlformats.org/officeDocument/2006/relationships/image" Target="../media/image17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8.svg"/><Relationship Id="rId12" Type="http://schemas.microsoft.com/office/2007/relationships/media" Target="../media/media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hu.eus/es/web/doktoregoa/doktoregoa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a/doktoregoa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microsoft.com/office/2007/relationships/media" Target="../media/media7.m4a"/><Relationship Id="rId4" Type="http://schemas.openxmlformats.org/officeDocument/2006/relationships/image" Target="../media/image26.png"/><Relationship Id="rId9" Type="http://schemas.openxmlformats.org/officeDocument/2006/relationships/hyperlink" Target="https://www.ehu.eus/en/web/doktoregoa/doktorego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008ABD2-3192-1944-9526-A0C6AA4B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37934" y="-99392"/>
            <a:ext cx="21379486" cy="6957392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E91362D6-BC9E-5C48-A7E5-96B534472E6B}"/>
              </a:ext>
            </a:extLst>
          </p:cNvPr>
          <p:cNvSpPr/>
          <p:nvPr/>
        </p:nvSpPr>
        <p:spPr>
          <a:xfrm>
            <a:off x="707057" y="2240846"/>
            <a:ext cx="5377111" cy="1096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BDEA3B3E-E2F0-3F47-8F5B-F34FF0E87390}"/>
              </a:ext>
            </a:extLst>
          </p:cNvPr>
          <p:cNvSpPr/>
          <p:nvPr/>
        </p:nvSpPr>
        <p:spPr>
          <a:xfrm>
            <a:off x="899591" y="2657831"/>
            <a:ext cx="6656099" cy="11925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2AB0EFB2-6FD7-F542-8516-A07FD6B38409}"/>
              </a:ext>
            </a:extLst>
          </p:cNvPr>
          <p:cNvSpPr/>
          <p:nvPr/>
        </p:nvSpPr>
        <p:spPr>
          <a:xfrm>
            <a:off x="707057" y="3608108"/>
            <a:ext cx="8113415" cy="15150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xmlns="" id="{AF270265-D113-9B4A-A77E-57CE01EE5D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49957" y="2424113"/>
            <a:ext cx="6202363" cy="1071562"/>
          </a:xfrm>
          <a:prstGeom prst="rect">
            <a:avLst/>
          </a:prstGeom>
        </p:spPr>
        <p:txBody>
          <a:bodyPr vert="horz" anchor="ctr"/>
          <a:lstStyle/>
          <a:p>
            <a:pPr marL="0" lvl="0" indent="0">
              <a:buNone/>
            </a:pPr>
            <a:r>
              <a:rPr lang="en-GB" sz="3000" b="1">
                <a:latin typeface="EHUSerif" pitchFamily="18"/>
                <a:cs typeface="Times New Roman" pitchFamily="18"/>
              </a:rPr>
              <a:t>DOKTOREGOA eta </a:t>
            </a:r>
            <a:br>
              <a:rPr lang="en-GB" sz="3000" b="1">
                <a:latin typeface="EHUSerif" pitchFamily="18"/>
                <a:cs typeface="Times New Roman" pitchFamily="18"/>
              </a:rPr>
            </a:br>
            <a:r>
              <a:rPr lang="en-GB" sz="3000" b="1">
                <a:latin typeface="EHUSerif" pitchFamily="18"/>
                <a:cs typeface="Times New Roman" pitchFamily="18"/>
              </a:rPr>
              <a:t>DOKTOREGO ESKOLA (</a:t>
            </a:r>
            <a:r>
              <a:rPr lang="en-GB" sz="3000" b="1" err="1">
                <a:latin typeface="EHUSerif" pitchFamily="18"/>
                <a:cs typeface="Times New Roman" pitchFamily="18"/>
              </a:rPr>
              <a:t>DOKe</a:t>
            </a:r>
            <a:r>
              <a:rPr lang="en-GB" sz="3000" b="1">
                <a:latin typeface="EHUSerif" pitchFamily="18"/>
                <a:cs typeface="Times New Roman" pitchFamily="18"/>
              </a:rPr>
              <a:t>)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xmlns="" id="{479BF0A5-62EE-CD44-A050-25206D5E3D35}"/>
              </a:ext>
            </a:extLst>
          </p:cNvPr>
          <p:cNvSpPr/>
          <p:nvPr/>
        </p:nvSpPr>
        <p:spPr>
          <a:xfrm>
            <a:off x="611560" y="0"/>
            <a:ext cx="3168352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B96B911B-9CB2-EA4F-9401-23DED5A1E946}"/>
              </a:ext>
            </a:extLst>
          </p:cNvPr>
          <p:cNvSpPr/>
          <p:nvPr/>
        </p:nvSpPr>
        <p:spPr>
          <a:xfrm>
            <a:off x="902386" y="4126598"/>
            <a:ext cx="6768752" cy="17506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68F110-F4D1-C44F-8A82-210C7ECDF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09" y="119161"/>
            <a:ext cx="2664296" cy="1090312"/>
          </a:xfrm>
          <a:prstGeom prst="rect">
            <a:avLst/>
          </a:prstGeom>
        </p:spPr>
      </p:pic>
      <p:sp>
        <p:nvSpPr>
          <p:cNvPr id="14" name="Subtítulo 5">
            <a:extLst>
              <a:ext uri="{FF2B5EF4-FFF2-40B4-BE49-F238E27FC236}">
                <a16:creationId xmlns:a16="http://schemas.microsoft.com/office/drawing/2014/main" xmlns="" id="{33608557-262D-094B-9F0B-EAD08642AE13}"/>
              </a:ext>
            </a:extLst>
          </p:cNvPr>
          <p:cNvSpPr txBox="1">
            <a:spLocks/>
          </p:cNvSpPr>
          <p:nvPr/>
        </p:nvSpPr>
        <p:spPr>
          <a:xfrm>
            <a:off x="1010978" y="3449919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El DOCTORADO y</a:t>
            </a:r>
            <a:br>
              <a:rPr lang="en-GB" sz="3000" b="1">
                <a:latin typeface="EHUSans" panose="02000503050000020004" pitchFamily="2" charset="0"/>
                <a:cs typeface="Times New Roman" pitchFamily="18"/>
              </a:rPr>
            </a:b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la ESCUELA DE DOCTORADO (</a:t>
            </a:r>
            <a:r>
              <a:rPr lang="en-GB" sz="3000" b="1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xmlns="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259632" y="4465720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DOCTORAL STUDIES and </a:t>
            </a:r>
            <a:br>
              <a:rPr lang="en-GB" sz="3000">
                <a:latin typeface="EHUSans" panose="02000503050000020004" pitchFamily="2" charset="0"/>
                <a:cs typeface="Times New Roman" pitchFamily="18"/>
              </a:rPr>
            </a:b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the DOCTORAL SCHOOL (</a:t>
            </a:r>
            <a:r>
              <a:rPr lang="en-GB" sz="3000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EA03814-7033-EA49-A74D-F8FEBA338F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6021288"/>
            <a:ext cx="648072" cy="25056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A65E159-F7AD-0E4B-8D83-75FF935828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2400" y="6237312"/>
            <a:ext cx="361636" cy="276999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9156ADC-FE40-9B4D-8E8C-B6EA651ACE38}"/>
              </a:ext>
            </a:extLst>
          </p:cNvPr>
          <p:cNvSpPr txBox="1"/>
          <p:nvPr/>
        </p:nvSpPr>
        <p:spPr>
          <a:xfrm>
            <a:off x="107504" y="1769009"/>
            <a:ext cx="2880321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5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2024.11.26</a:t>
            </a: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25B68D87-0609-AE45-B024-45EB997D6A08}"/>
              </a:ext>
            </a:extLst>
          </p:cNvPr>
          <p:cNvSpPr/>
          <p:nvPr/>
        </p:nvSpPr>
        <p:spPr>
          <a:xfrm>
            <a:off x="2292840" y="5967069"/>
            <a:ext cx="5378040" cy="701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20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Abenduak</a:t>
            </a:r>
            <a:r>
              <a:rPr lang="es-ES" sz="2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.Diciembre.December</a:t>
            </a:r>
            <a:r>
              <a:rPr lang="es-ES" sz="2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, 2024</a:t>
            </a:r>
            <a:endParaRPr lang="es-ES" sz="20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u="none" dirty="0"/>
              <a:t/>
            </a:r>
            <a:br>
              <a:rPr u="none" dirty="0"/>
            </a:b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 dirty="0">
              <a:latin typeface="Arial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13547"/>
      </p:ext>
    </p:extLst>
  </p:cSld>
  <p:clrMapOvr>
    <a:masterClrMapping/>
  </p:clrMapOvr>
  <p:transition spd="med" advTm="43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628CE4F8-7526-6846-8EEC-12A8FCB43072}"/>
              </a:ext>
            </a:extLst>
          </p:cNvPr>
          <p:cNvSpPr/>
          <p:nvPr/>
        </p:nvSpPr>
        <p:spPr>
          <a:xfrm>
            <a:off x="1096785" y="5229200"/>
            <a:ext cx="7003607" cy="1143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39552" y="2929530"/>
            <a:ext cx="2758035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b="0" u="none">
                <a:solidFill>
                  <a:schemeClr val="tx1"/>
                </a:solidFill>
                <a:latin typeface="EHUSans"/>
              </a:rPr>
              <a:t>16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Langile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Trabajadoras 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/>
              </a:rPr>
              <a:t>workers</a:t>
            </a:r>
            <a:endParaRPr lang="es-ES" sz="1200" b="0" u="none">
              <a:solidFill>
                <a:schemeClr val="tx1"/>
              </a:solidFill>
              <a:latin typeface="EHUSans"/>
            </a:endParaRPr>
          </a:p>
          <a:p>
            <a:pPr algn="l"/>
            <a:r>
              <a:rPr lang="es-ES" sz="1200" b="0" u="none">
                <a:solidFill>
                  <a:schemeClr val="tx1"/>
                </a:solidFill>
                <a:latin typeface="EHUSans"/>
              </a:rPr>
              <a:t>  5  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IIP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PDI . 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LRS</a:t>
            </a:r>
            <a:r>
              <a:rPr lang="es-ES" sz="1200" b="0" u="none">
                <a:latin typeface="EHUSans" panose="02000503050000020004" pitchFamily="50"/>
              </a:rPr>
              <a:t/>
            </a:r>
            <a:br>
              <a:rPr lang="es-ES" sz="1200" b="0" u="none">
                <a:latin typeface="EHUSans" panose="02000503050000020004" pitchFamily="50"/>
              </a:rPr>
            </a:br>
            <a:r>
              <a:rPr lang="es-ES" sz="1200" b="0" u="none">
                <a:solidFill>
                  <a:schemeClr val="tx1"/>
                </a:solidFill>
                <a:latin typeface="EHUSans"/>
              </a:rPr>
              <a:t>12 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TEKAZEL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PTGAS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. TMASS</a:t>
            </a:r>
          </a:p>
          <a:p>
            <a:pPr algn="l"/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228600" indent="-228600" algn="l">
              <a:buAutoNum type="arabicPlain" startAt="16"/>
            </a:pP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556666" y="2803624"/>
            <a:ext cx="20162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Zuzendaritza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taldea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Equipo de dirección</a:t>
            </a:r>
          </a:p>
          <a:p>
            <a:pPr algn="l"/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Management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group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120000" y="1988840"/>
            <a:ext cx="226825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Zuzendaritza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batzordea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Comité de dirección</a:t>
            </a: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Management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committee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120000" y="2727502"/>
            <a:ext cx="226825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iraunkorra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Comisión permanente</a:t>
            </a: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Standing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committee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7" name="23 Rectángulo"/>
          <p:cNvSpPr/>
          <p:nvPr/>
        </p:nvSpPr>
        <p:spPr>
          <a:xfrm>
            <a:off x="1024777" y="3984112"/>
            <a:ext cx="779509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Kalitate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Calidad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Quality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Gatazkak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Konpontzeko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eta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Berdintasunerako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Resolución de Conflictos e Igualdad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n-US" sz="1200" b="0" u="none" kern="1200">
                <a:solidFill>
                  <a:schemeClr val="tx1"/>
                </a:solidFill>
                <a:latin typeface="EHUSans"/>
              </a:rPr>
              <a:t>Conflict Resolution and Equality 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Nazioartekotze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Internacionalización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Internationalisation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Hauteskunde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 Comisión Electoral .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Electoral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Commission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52756" y="5622962"/>
            <a:ext cx="70997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s-ES" sz="1400" u="none" kern="1200" cap="all" err="1">
                <a:solidFill>
                  <a:schemeClr val="accent1"/>
                </a:solidFill>
                <a:latin typeface="EHUSerif" panose="02000503050000020004" pitchFamily="2" charset="0"/>
              </a:rPr>
              <a:t>Ikasleen</a:t>
            </a:r>
            <a:r>
              <a:rPr lang="es-ES" sz="1400" u="none" kern="1200" cap="all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kern="1200" cap="all" err="1">
                <a:solidFill>
                  <a:schemeClr val="accent1"/>
                </a:solidFill>
                <a:latin typeface="EHUSerif" panose="02000503050000020004" pitchFamily="2" charset="0"/>
              </a:rPr>
              <a:t>Kontseilua</a:t>
            </a:r>
            <a: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  <a:t/>
            </a:r>
            <a:b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</a:br>
            <a: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  <a:t>Consejo de Estudiantes</a:t>
            </a: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/>
            </a:r>
            <a:b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</a:b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>Doctoral </a:t>
            </a:r>
            <a:r>
              <a:rPr lang="es-ES" sz="1400" b="0" u="none" kern="1200" cap="all" err="1">
                <a:solidFill>
                  <a:schemeClr val="bg1"/>
                </a:solidFill>
                <a:latin typeface="EHUSans" panose="02000503050000020004" pitchFamily="50"/>
              </a:rPr>
              <a:t>Student</a:t>
            </a: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> Council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D2E7AEB-400A-484D-A95A-8F08DD34B3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451AEC81-8C96-3C4E-8183-9DBBAC24BB2E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74A340CF-DF4D-7349-BCB6-404E53EE76A6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ítulo 4">
            <a:extLst>
              <a:ext uri="{FF2B5EF4-FFF2-40B4-BE49-F238E27FC236}">
                <a16:creationId xmlns:a16="http://schemas.microsoft.com/office/drawing/2014/main" xmlns="" id="{DE5A5758-6066-9C49-BCE0-61B8DCBF4F0D}"/>
              </a:ext>
            </a:extLst>
          </p:cNvPr>
          <p:cNvSpPr txBox="1">
            <a:spLocks/>
          </p:cNvSpPr>
          <p:nvPr/>
        </p:nvSpPr>
        <p:spPr>
          <a:xfrm>
            <a:off x="1033264" y="476672"/>
            <a:ext cx="8147248" cy="7235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DOKen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PERTSONAK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 b="0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Las PERSONAS de la </a:t>
            </a:r>
            <a:r>
              <a:rPr lang="es-ES" sz="2200" err="1">
                <a:latin typeface="EHUSans" panose="02000503050000020004" pitchFamily="2" charset="0"/>
              </a:rPr>
              <a:t>DOKe</a:t>
            </a:r>
            <a:r>
              <a:rPr lang="es-ES" sz="2200">
                <a:latin typeface="EHUSans" panose="02000503050000020004" pitchFamily="2" charset="0"/>
              </a:rPr>
              <a:t>.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 err="1">
                <a:latin typeface="EHUSans" panose="02000503050000020004" pitchFamily="2" charset="0"/>
              </a:rPr>
              <a:t>DOKe’s</a:t>
            </a:r>
            <a:r>
              <a:rPr lang="es-ES" sz="2200" b="0">
                <a:latin typeface="EHUSans" panose="02000503050000020004" pitchFamily="2" charset="0"/>
              </a:rPr>
              <a:t>  STAFF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9D01CB6-1187-9246-8137-4489082B0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777" y="1753366"/>
            <a:ext cx="1621839" cy="10770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2DCE22A-A4CD-4A4D-B6F8-AE02A279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536" y="1886857"/>
            <a:ext cx="855216" cy="85521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824692D-D13A-0244-A573-6B52E52E5F13}"/>
              </a:ext>
            </a:extLst>
          </p:cNvPr>
          <p:cNvSpPr txBox="1"/>
          <p:nvPr/>
        </p:nvSpPr>
        <p:spPr>
          <a:xfrm>
            <a:off x="3738706" y="1772816"/>
            <a:ext cx="17675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6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3D7E870-BB19-0A42-9153-DEA574956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0399" y="5364208"/>
            <a:ext cx="890839" cy="890839"/>
          </a:xfrm>
          <a:prstGeom prst="rect">
            <a:avLst/>
          </a:prstGeom>
        </p:spPr>
      </p:pic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xmlns="" id="{876AD1ED-FCD4-AF4C-BEF8-543A05251DD5}"/>
              </a:ext>
            </a:extLst>
          </p:cNvPr>
          <p:cNvSpPr/>
          <p:nvPr/>
        </p:nvSpPr>
        <p:spPr>
          <a:xfrm>
            <a:off x="5148064" y="5823039"/>
            <a:ext cx="2809544" cy="36000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56E91A17-A3F0-2940-824E-459A684A4960}"/>
              </a:ext>
            </a:extLst>
          </p:cNvPr>
          <p:cNvSpPr txBox="1"/>
          <p:nvPr/>
        </p:nvSpPr>
        <p:spPr>
          <a:xfrm>
            <a:off x="5292080" y="5832000"/>
            <a:ext cx="25417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doke.doktoregaiak@ehu.eus</a:t>
            </a:r>
            <a:endParaRPr lang="es-ES" sz="14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DE67E34F-5D5F-E544-B575-2D8B8BD1CF23}"/>
              </a:ext>
            </a:extLst>
          </p:cNvPr>
          <p:cNvSpPr txBox="1"/>
          <p:nvPr/>
        </p:nvSpPr>
        <p:spPr>
          <a:xfrm>
            <a:off x="5580000" y="2727502"/>
            <a:ext cx="4754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21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35A5B0A-CA8C-C54F-BDDD-71FB2B35E1F6}"/>
              </a:ext>
            </a:extLst>
          </p:cNvPr>
          <p:cNvSpPr txBox="1"/>
          <p:nvPr/>
        </p:nvSpPr>
        <p:spPr>
          <a:xfrm>
            <a:off x="5580000" y="2039362"/>
            <a:ext cx="4754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94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02AC8AAD-C258-3E40-84CC-EEC514595577}"/>
              </a:ext>
            </a:extLst>
          </p:cNvPr>
          <p:cNvCxnSpPr/>
          <p:nvPr/>
        </p:nvCxnSpPr>
        <p:spPr>
          <a:xfrm>
            <a:off x="539552" y="3717032"/>
            <a:ext cx="777669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áfico 40">
            <a:hlinkClick r:id="rId6"/>
            <a:extLst>
              <a:ext uri="{FF2B5EF4-FFF2-40B4-BE49-F238E27FC236}">
                <a16:creationId xmlns:a16="http://schemas.microsoft.com/office/drawing/2014/main" xmlns="" id="{4EF20C14-0294-4849-B626-EBA18AC89026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775520" y="6202194"/>
            <a:ext cx="375480" cy="486000"/>
          </a:xfrm>
          <a:prstGeom prst="rect">
            <a:avLst/>
          </a:prstGeom>
          <a:ln w="0"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690052"/>
      </p:ext>
    </p:extLst>
  </p:cSld>
  <p:clrMapOvr>
    <a:masterClrMapping/>
  </p:clrMapOvr>
  <p:transition spd="med" advTm="7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FBADF73-2A99-4E4C-BC9E-E6C4823B59E6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9D8C1CC-D2BA-F841-8FBA-A2072F90D8E9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8EED755E-62DC-2D40-9257-4796553FB9A8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2E68C0D8-9B05-A041-B2B5-05B52FE458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152ED2B-C534-0546-91C6-3E60418C3363}"/>
              </a:ext>
            </a:extLst>
          </p:cNvPr>
          <p:cNvSpPr/>
          <p:nvPr/>
        </p:nvSpPr>
        <p:spPr>
          <a:xfrm>
            <a:off x="959373" y="1681595"/>
            <a:ext cx="7038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https://www.ehu.eus/eu/web/doktorego-eskola/</a:t>
            </a:r>
            <a:r>
              <a:rPr lang="es-ES" sz="20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 </a:t>
            </a:r>
          </a:p>
        </p:txBody>
      </p:sp>
      <p:pic>
        <p:nvPicPr>
          <p:cNvPr id="43" name="Imagen 3">
            <a:extLst>
              <a:ext uri="{FF2B5EF4-FFF2-40B4-BE49-F238E27FC236}">
                <a16:creationId xmlns:a16="http://schemas.microsoft.com/office/drawing/2014/main" xmlns="" id="{9015DDA4-31D9-654D-9BBC-7830A29E9D23}"/>
              </a:ext>
            </a:extLst>
          </p:cNvPr>
          <p:cNvPicPr/>
          <p:nvPr/>
        </p:nvPicPr>
        <p:blipFill>
          <a:blip r:embed="rId4"/>
          <a:srcRect t="36322" b="53422"/>
          <a:stretch/>
        </p:blipFill>
        <p:spPr>
          <a:xfrm>
            <a:off x="2167200" y="3569760"/>
            <a:ext cx="4552200" cy="249120"/>
          </a:xfrm>
          <a:prstGeom prst="rect">
            <a:avLst/>
          </a:prstGeom>
          <a:ln w="0">
            <a:noFill/>
          </a:ln>
        </p:spPr>
      </p:pic>
      <p:pic>
        <p:nvPicPr>
          <p:cNvPr id="44" name="Imagen 23">
            <a:extLst>
              <a:ext uri="{FF2B5EF4-FFF2-40B4-BE49-F238E27FC236}">
                <a16:creationId xmlns:a16="http://schemas.microsoft.com/office/drawing/2014/main" xmlns="" id="{4E0FAA7B-B811-704D-AEC1-D4565D4F494D}"/>
              </a:ext>
            </a:extLst>
          </p:cNvPr>
          <p:cNvPicPr/>
          <p:nvPr/>
        </p:nvPicPr>
        <p:blipFill>
          <a:blip r:embed="rId4"/>
          <a:srcRect t="88949"/>
          <a:stretch/>
        </p:blipFill>
        <p:spPr>
          <a:xfrm>
            <a:off x="2123640" y="5583240"/>
            <a:ext cx="4552200" cy="268560"/>
          </a:xfrm>
          <a:prstGeom prst="rect">
            <a:avLst/>
          </a:prstGeom>
          <a:ln w="0">
            <a:noFill/>
          </a:ln>
        </p:spPr>
      </p:pic>
      <p:pic>
        <p:nvPicPr>
          <p:cNvPr id="45" name="Imagen 4">
            <a:extLst>
              <a:ext uri="{FF2B5EF4-FFF2-40B4-BE49-F238E27FC236}">
                <a16:creationId xmlns:a16="http://schemas.microsoft.com/office/drawing/2014/main" xmlns="" id="{3705C565-125D-FA4F-B215-4BB42AC30492}"/>
              </a:ext>
            </a:extLst>
          </p:cNvPr>
          <p:cNvPicPr/>
          <p:nvPr/>
        </p:nvPicPr>
        <p:blipFill>
          <a:blip r:embed="rId5"/>
          <a:srcRect t="51857"/>
          <a:stretch/>
        </p:blipFill>
        <p:spPr>
          <a:xfrm>
            <a:off x="2224080" y="4345200"/>
            <a:ext cx="4464000" cy="1197360"/>
          </a:xfrm>
          <a:prstGeom prst="rect">
            <a:avLst/>
          </a:prstGeom>
          <a:ln w="0">
            <a:noFill/>
          </a:ln>
        </p:spPr>
      </p:pic>
      <p:pic>
        <p:nvPicPr>
          <p:cNvPr id="46" name="Imagen 7">
            <a:extLst>
              <a:ext uri="{FF2B5EF4-FFF2-40B4-BE49-F238E27FC236}">
                <a16:creationId xmlns:a16="http://schemas.microsoft.com/office/drawing/2014/main" xmlns="" id="{75EBE07A-C778-FD49-A44A-631AE3517A9E}"/>
              </a:ext>
            </a:extLst>
          </p:cNvPr>
          <p:cNvPicPr/>
          <p:nvPr/>
        </p:nvPicPr>
        <p:blipFill>
          <a:blip r:embed="rId5"/>
          <a:srcRect b="51251"/>
          <a:stretch/>
        </p:blipFill>
        <p:spPr>
          <a:xfrm>
            <a:off x="2267640" y="2315880"/>
            <a:ext cx="4464000" cy="1212120"/>
          </a:xfrm>
          <a:prstGeom prst="rect">
            <a:avLst/>
          </a:prstGeom>
          <a:ln w="0">
            <a:noFill/>
          </a:ln>
        </p:spPr>
      </p:pic>
      <p:pic>
        <p:nvPicPr>
          <p:cNvPr id="47" name="Imagen 12">
            <a:extLst>
              <a:ext uri="{FF2B5EF4-FFF2-40B4-BE49-F238E27FC236}">
                <a16:creationId xmlns:a16="http://schemas.microsoft.com/office/drawing/2014/main" xmlns="" id="{CC2FF397-DD6C-3745-8B63-1E63B1AA58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251800" y="3916800"/>
            <a:ext cx="4435200" cy="303840"/>
          </a:xfrm>
          <a:prstGeom prst="rect">
            <a:avLst/>
          </a:prstGeom>
          <a:ln w="0">
            <a:noFill/>
          </a:ln>
        </p:spPr>
      </p:pic>
      <p:pic>
        <p:nvPicPr>
          <p:cNvPr id="48" name="Imagen 13">
            <a:extLst>
              <a:ext uri="{FF2B5EF4-FFF2-40B4-BE49-F238E27FC236}">
                <a16:creationId xmlns:a16="http://schemas.microsoft.com/office/drawing/2014/main" xmlns="" id="{E38403D8-2140-1949-94AE-66071BC79BD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270520" y="6009480"/>
            <a:ext cx="4423320" cy="227520"/>
          </a:xfrm>
          <a:prstGeom prst="rect">
            <a:avLst/>
          </a:prstGeom>
          <a:ln w="0">
            <a:noFill/>
          </a:ln>
        </p:spPr>
      </p:pic>
      <p:pic>
        <p:nvPicPr>
          <p:cNvPr id="49" name="Gráfico 17">
            <a:hlinkClick r:id="rId8"/>
            <a:extLst>
              <a:ext uri="{FF2B5EF4-FFF2-40B4-BE49-F238E27FC236}">
                <a16:creationId xmlns:a16="http://schemas.microsoft.com/office/drawing/2014/main" xmlns="" id="{1334EECD-5A4A-D946-B00E-CD2B0DFDECB7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007800" y="37972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0" name="Gráfico 18">
            <a:hlinkClick r:id="rId10"/>
            <a:extLst>
              <a:ext uri="{FF2B5EF4-FFF2-40B4-BE49-F238E27FC236}">
                <a16:creationId xmlns:a16="http://schemas.microsoft.com/office/drawing/2014/main" xmlns="" id="{8488D803-D0E8-3A48-B850-6D2E19DC3F78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4613400" y="38167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1" name="Gráfico 19">
            <a:hlinkClick r:id="rId11"/>
            <a:extLst>
              <a:ext uri="{FF2B5EF4-FFF2-40B4-BE49-F238E27FC236}">
                <a16:creationId xmlns:a16="http://schemas.microsoft.com/office/drawing/2014/main" xmlns="" id="{574ED784-B636-B040-8347-852A40E58347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6157440" y="38152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2" name="Gráfico 20">
            <a:hlinkClick r:id="rId12"/>
            <a:extLst>
              <a:ext uri="{FF2B5EF4-FFF2-40B4-BE49-F238E27FC236}">
                <a16:creationId xmlns:a16="http://schemas.microsoft.com/office/drawing/2014/main" xmlns="" id="{A6FD9AAC-2B8A-7A48-8E7A-C667E74318F9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007800" y="58309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3" name="Gráfico 21">
            <a:hlinkClick r:id="rId13"/>
            <a:extLst>
              <a:ext uri="{FF2B5EF4-FFF2-40B4-BE49-F238E27FC236}">
                <a16:creationId xmlns:a16="http://schemas.microsoft.com/office/drawing/2014/main" xmlns="" id="{458EC150-35D5-4C48-9060-61FBAAFB33F3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4530600" y="5886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4" name="Gráfico 22">
            <a:hlinkClick r:id="rId14"/>
            <a:extLst>
              <a:ext uri="{FF2B5EF4-FFF2-40B4-BE49-F238E27FC236}">
                <a16:creationId xmlns:a16="http://schemas.microsoft.com/office/drawing/2014/main" xmlns="" id="{5531E5B4-0D85-1D4D-890E-C3CD9465DFF6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6053400" y="589284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051207"/>
      </p:ext>
    </p:extLst>
  </p:cSld>
  <p:clrMapOvr>
    <a:masterClrMapping/>
  </p:clrMapOvr>
  <p:transition spd="med" advTm="10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518555" y="1620664"/>
            <a:ext cx="69127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1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Estatuko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Normativa Estatal 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State regulations:</a:t>
            </a: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99/2011ED RD99/2011 </a:t>
            </a: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RD99/2011</a:t>
            </a:r>
          </a:p>
          <a:p>
            <a:pPr algn="l"/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2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Eusko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Jaurlaritzaren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Normativa del Gobierno Vasco .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Basque Government regulations</a:t>
            </a:r>
          </a:p>
          <a:p>
            <a:pPr algn="l"/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3. 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Normativa UPV/EHU . </a:t>
            </a: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UPV/EHU regulations:</a:t>
            </a:r>
          </a:p>
          <a:p>
            <a:pPr algn="l"/>
            <a:endParaRPr lang="en-U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UPV/EHUko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Ikasketa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Ofizialen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2024ko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apirilaren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25ekoa</a:t>
            </a:r>
            <a:b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Reglamento de Gestión de las Enseñanzas Oficiales de Doctorado de la UPV/EHU de 25 de abril de 2024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Regulations for Managing Official Doctoral Studies at the University of The Basque Country of 25 April 2024</a:t>
            </a:r>
            <a:b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</a:br>
            <a:endParaRPr lang="en-U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UPV/EHUko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Eskolen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Oinarrizko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. </a:t>
            </a:r>
            <a: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Reglamento de la Escuela de Doctorado de la UPV/EHU.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Regulations of the University of the Basque Country Doctoral School.</a:t>
            </a:r>
          </a:p>
          <a:p>
            <a:pPr algn="l"/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4.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Kontseilu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iraunkorraren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erabakiak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. Acuerdos del Consejo Permanente 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Permanent Council Agreements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D8CA46E-CD5C-9F47-8A4B-DA3604CEA49A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A6A38291-5A64-7843-A8EB-9B0C0CFC197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xmlns="" id="{04B8546A-2560-6D4F-97E7-D7B9A35A00C3}"/>
              </a:ext>
            </a:extLst>
          </p:cNvPr>
          <p:cNvSpPr txBox="1">
            <a:spLocks/>
          </p:cNvSpPr>
          <p:nvPr/>
        </p:nvSpPr>
        <p:spPr>
          <a:xfrm>
            <a:off x="1298937" y="609920"/>
            <a:ext cx="7090888" cy="658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>
                <a:solidFill>
                  <a:schemeClr val="bg1"/>
                </a:solidFill>
                <a:latin typeface="EHUSerif" panose="02000503050000020004" pitchFamily="2" charset="0"/>
              </a:rPr>
              <a:t>ARAUDIAK  .</a:t>
            </a:r>
            <a:r>
              <a:rPr lang="es-ES" sz="2400">
                <a:latin typeface="EHUSerif" panose="02000503050000020004" pitchFamily="2" charset="0"/>
              </a:rPr>
              <a:t>  </a:t>
            </a:r>
            <a:r>
              <a:rPr lang="es-ES" sz="2400">
                <a:latin typeface="EHUSans" panose="02000503050000020004" pitchFamily="2" charset="0"/>
              </a:rPr>
              <a:t>NORMATIVAS  </a:t>
            </a:r>
            <a:r>
              <a:rPr lang="es-ES" sz="2400" b="0">
                <a:latin typeface="EHUSans" panose="02000503050000020004" pitchFamily="2" charset="0"/>
              </a:rPr>
              <a:t>.  REGULATIONS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C6F36A9-A3E8-7645-8296-5B86DB5036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7" name="Elipse 11">
            <a:extLst>
              <a:ext uri="{FF2B5EF4-FFF2-40B4-BE49-F238E27FC236}">
                <a16:creationId xmlns:a16="http://schemas.microsoft.com/office/drawing/2014/main" xmlns="" id="{1D7829BD-B427-DB46-878A-101515879F75}"/>
              </a:ext>
            </a:extLst>
          </p:cNvPr>
          <p:cNvSpPr/>
          <p:nvPr/>
        </p:nvSpPr>
        <p:spPr>
          <a:xfrm>
            <a:off x="1170360" y="2475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Elipse 17">
            <a:extLst>
              <a:ext uri="{FF2B5EF4-FFF2-40B4-BE49-F238E27FC236}">
                <a16:creationId xmlns:a16="http://schemas.microsoft.com/office/drawing/2014/main" xmlns="" id="{534A4731-9186-9246-8C61-6420A4F4DB37}"/>
              </a:ext>
            </a:extLst>
          </p:cNvPr>
          <p:cNvSpPr/>
          <p:nvPr/>
        </p:nvSpPr>
        <p:spPr>
          <a:xfrm>
            <a:off x="1237320" y="58402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Elipse 18">
            <a:extLst>
              <a:ext uri="{FF2B5EF4-FFF2-40B4-BE49-F238E27FC236}">
                <a16:creationId xmlns:a16="http://schemas.microsoft.com/office/drawing/2014/main" xmlns="" id="{51238CB5-B070-EA4E-B0E0-B465E309B16D}"/>
              </a:ext>
            </a:extLst>
          </p:cNvPr>
          <p:cNvSpPr/>
          <p:nvPr/>
        </p:nvSpPr>
        <p:spPr>
          <a:xfrm>
            <a:off x="1180080" y="315756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Elipse 2">
            <a:extLst>
              <a:ext uri="{FF2B5EF4-FFF2-40B4-BE49-F238E27FC236}">
                <a16:creationId xmlns:a16="http://schemas.microsoft.com/office/drawing/2014/main" xmlns="" id="{DC22C15C-EB80-E844-B0AC-576AA17EA879}"/>
              </a:ext>
            </a:extLst>
          </p:cNvPr>
          <p:cNvSpPr/>
          <p:nvPr/>
        </p:nvSpPr>
        <p:spPr>
          <a:xfrm>
            <a:off x="1187640" y="18216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Gráfico 16">
            <a:hlinkClick r:id="rId3"/>
            <a:extLst>
              <a:ext uri="{FF2B5EF4-FFF2-40B4-BE49-F238E27FC236}">
                <a16:creationId xmlns:a16="http://schemas.microsoft.com/office/drawing/2014/main" xmlns="" id="{8F8F6943-2754-6842-950F-568BDFBE3078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78400" y="17676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2" name="Gráfico 21">
            <a:hlinkClick r:id="rId5"/>
            <a:extLst>
              <a:ext uri="{FF2B5EF4-FFF2-40B4-BE49-F238E27FC236}">
                <a16:creationId xmlns:a16="http://schemas.microsoft.com/office/drawing/2014/main" xmlns="" id="{609C3D89-D0FD-A447-A7B1-A914ECBBC165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59680" y="24325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7" name="Gráfico 22">
            <a:hlinkClick r:id="rId6"/>
            <a:extLst>
              <a:ext uri="{FF2B5EF4-FFF2-40B4-BE49-F238E27FC236}">
                <a16:creationId xmlns:a16="http://schemas.microsoft.com/office/drawing/2014/main" xmlns="" id="{EBFFAD68-FC4F-4342-AAF1-AAAA965DAD93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59680" y="30970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8" name="Gráfico 23">
            <a:hlinkClick r:id="rId7"/>
            <a:extLst>
              <a:ext uri="{FF2B5EF4-FFF2-40B4-BE49-F238E27FC236}">
                <a16:creationId xmlns:a16="http://schemas.microsoft.com/office/drawing/2014/main" xmlns="" id="{58398E79-5C26-7440-AE4D-C07B88410130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911160" y="57513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074100"/>
      </p:ext>
    </p:extLst>
  </p:cSld>
  <p:clrMapOvr>
    <a:masterClrMapping/>
  </p:clrMapOvr>
  <p:transition spd="med" advTm="41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755576" y="4005064"/>
            <a:ext cx="7200800" cy="50405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53535" y="2889284"/>
            <a:ext cx="1818866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Lehen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matrikula</a:t>
            </a:r>
            <a:endParaRPr lang="en-U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  <a:t>Primera </a:t>
            </a:r>
            <a:r>
              <a:rPr lang="en-US" sz="1400" u="none" err="1">
                <a:solidFill>
                  <a:schemeClr val="tx1"/>
                </a:solidFill>
                <a:latin typeface="EHUSans" panose="02000503050000020004" pitchFamily="50"/>
              </a:rPr>
              <a:t>matrícula</a:t>
            </a:r>
            <a: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First enrolment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69427" y="2191913"/>
            <a:ext cx="306666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2019ko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abenduaren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12ko 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Normativa de Gestión de las Enseñanzas de Doctorado de 12 de diciembre 2019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December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2019 </a:t>
            </a:r>
            <a:r>
              <a:rPr lang="en-US" sz="1200" b="0" u="none">
                <a:solidFill>
                  <a:schemeClr val="tx1"/>
                </a:solidFill>
                <a:latin typeface="EHUSans" panose="02000503050000020004" pitchFamily="50"/>
              </a:rPr>
              <a:t>Regulations Governing The Management of Doctoral Studies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EF8C3BE-FA23-F646-96D1-B8527D4E3C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1722081-915A-344F-A3B8-815D0E90360F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495067F-1EC2-C44C-AC26-BCDF4BF06DB9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95294219-F574-F049-80CF-8A0D3DD22ED6}"/>
              </a:ext>
            </a:extLst>
          </p:cNvPr>
          <p:cNvSpPr txBox="1">
            <a:spLocks/>
          </p:cNvSpPr>
          <p:nvPr/>
        </p:nvSpPr>
        <p:spPr>
          <a:xfrm>
            <a:off x="1298937" y="609920"/>
            <a:ext cx="7090888" cy="658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>
                <a:solidFill>
                  <a:schemeClr val="bg1"/>
                </a:solidFill>
                <a:latin typeface="EHUSerif" panose="02000503050000020004" pitchFamily="2" charset="0"/>
              </a:rPr>
              <a:t>ARAUDIAK  . </a:t>
            </a:r>
            <a:r>
              <a:rPr lang="es-ES" sz="2400">
                <a:latin typeface="EHUSerif" panose="02000503050000020004" pitchFamily="2" charset="0"/>
              </a:rPr>
              <a:t> </a:t>
            </a:r>
            <a:r>
              <a:rPr lang="es-ES" sz="2400">
                <a:latin typeface="EHUSans" panose="02000503050000020004" pitchFamily="2" charset="0"/>
              </a:rPr>
              <a:t>NORMATIVAS  </a:t>
            </a:r>
            <a:r>
              <a:rPr lang="es-ES" sz="2400" b="0">
                <a:latin typeface="EHUSans" panose="02000503050000020004" pitchFamily="2" charset="0"/>
              </a:rPr>
              <a:t>.  REGULATIONS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515C9B6-22B3-1148-AA63-70F1C3D2F892}"/>
              </a:ext>
            </a:extLst>
          </p:cNvPr>
          <p:cNvSpPr txBox="1"/>
          <p:nvPr/>
        </p:nvSpPr>
        <p:spPr>
          <a:xfrm>
            <a:off x="5724128" y="2534103"/>
            <a:ext cx="262026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ikasturtea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> . </a:t>
            </a:r>
            <a:r>
              <a:rPr lang="en-US" sz="1200" u="none" err="1">
                <a:solidFill>
                  <a:schemeClr val="tx1"/>
                </a:solidFill>
                <a:latin typeface="EHUSans" panose="02000503050000020004" pitchFamily="50"/>
              </a:rPr>
              <a:t>curso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> . </a:t>
            </a:r>
            <a:r>
              <a:rPr lang="en-US" sz="1200" b="0" u="none">
                <a:solidFill>
                  <a:schemeClr val="tx1"/>
                </a:solidFill>
                <a:latin typeface="EHUSans" panose="02000503050000020004" pitchFamily="50"/>
              </a:rPr>
              <a:t>academic year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911CFDB-9680-E340-9F92-37E41AD7D740}"/>
              </a:ext>
            </a:extLst>
          </p:cNvPr>
          <p:cNvSpPr/>
          <p:nvPr/>
        </p:nvSpPr>
        <p:spPr>
          <a:xfrm>
            <a:off x="5669582" y="1865519"/>
            <a:ext cx="27815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u="none">
                <a:solidFill>
                  <a:schemeClr val="tx1"/>
                </a:solidFill>
                <a:latin typeface="EHUSans" panose="02000503050000020004" pitchFamily="50"/>
              </a:rPr>
              <a:t>2024/25</a:t>
            </a:r>
            <a:endParaRPr lang="es-ES" sz="500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9F2B126-C6E2-B249-A81C-16AE39526D48}"/>
              </a:ext>
            </a:extLst>
          </p:cNvPr>
          <p:cNvSpPr/>
          <p:nvPr/>
        </p:nvSpPr>
        <p:spPr>
          <a:xfrm>
            <a:off x="5724128" y="2927266"/>
            <a:ext cx="5741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u="none">
                <a:solidFill>
                  <a:schemeClr val="tx1"/>
                </a:solidFill>
                <a:latin typeface="EHUSans" panose="02000503050000020004" pitchFamily="50"/>
              </a:rPr>
              <a:t>1</a:t>
            </a:r>
            <a:endParaRPr lang="es-ES" sz="50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C3D8467-756E-704D-94BE-44D3B9F2A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094" y="2170418"/>
            <a:ext cx="833134" cy="833134"/>
          </a:xfrm>
          <a:prstGeom prst="rect">
            <a:avLst/>
          </a:prstGeom>
        </p:spPr>
      </p:pic>
      <p:sp>
        <p:nvSpPr>
          <p:cNvPr id="28" name="Flecha derecha 27">
            <a:extLst>
              <a:ext uri="{FF2B5EF4-FFF2-40B4-BE49-F238E27FC236}">
                <a16:creationId xmlns:a16="http://schemas.microsoft.com/office/drawing/2014/main" xmlns="" id="{4D3D22A1-DE57-0245-BD58-6D1AA376597B}"/>
              </a:ext>
            </a:extLst>
          </p:cNvPr>
          <p:cNvSpPr/>
          <p:nvPr/>
        </p:nvSpPr>
        <p:spPr>
          <a:xfrm rot="5400000">
            <a:off x="2913551" y="3730774"/>
            <a:ext cx="550557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xmlns="" id="{AD62758B-1A66-FD44-BB72-BA4F30F4D398}"/>
              </a:ext>
            </a:extLst>
          </p:cNvPr>
          <p:cNvSpPr/>
          <p:nvPr/>
        </p:nvSpPr>
        <p:spPr>
          <a:xfrm rot="16200000">
            <a:off x="7128684" y="4420065"/>
            <a:ext cx="550557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247FB071-D055-0C47-B266-27CEBC0C0B17}"/>
              </a:ext>
            </a:extLst>
          </p:cNvPr>
          <p:cNvCxnSpPr/>
          <p:nvPr/>
        </p:nvCxnSpPr>
        <p:spPr>
          <a:xfrm>
            <a:off x="6876256" y="3639916"/>
            <a:ext cx="11968" cy="71292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0856EB33-585A-B144-A00A-396E0197D342}"/>
              </a:ext>
            </a:extLst>
          </p:cNvPr>
          <p:cNvSpPr/>
          <p:nvPr/>
        </p:nvSpPr>
        <p:spPr>
          <a:xfrm>
            <a:off x="4167925" y="5085885"/>
            <a:ext cx="427066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Ikasketa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Ofizialen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2024ko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apirilaren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25ekoa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Reglamento de Gestión de las Enseñanzas Oficiales de Doctorado de la UPV/EHU de 25 de abril de 2024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Regulations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for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Managing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Official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Doctoral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Studies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at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the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University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of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The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Basque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Country of 25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April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2024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C893E102-D5A9-7246-B37C-3B7F45A46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484" y="5083034"/>
            <a:ext cx="833134" cy="833134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38BE42AE-C383-804C-B1EA-FCD83B37CAC0}"/>
              </a:ext>
            </a:extLst>
          </p:cNvPr>
          <p:cNvSpPr/>
          <p:nvPr/>
        </p:nvSpPr>
        <p:spPr>
          <a:xfrm>
            <a:off x="957195" y="2991083"/>
            <a:ext cx="806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none">
                <a:solidFill>
                  <a:schemeClr val="tx1"/>
                </a:solidFill>
                <a:latin typeface="EHUSans" panose="02000503050000020004" pitchFamily="50"/>
              </a:rPr>
              <a:t>2019</a:t>
            </a:r>
            <a:endParaRPr lang="es-ES" sz="200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FF43E23-B144-844B-9E2D-611173D6638B}"/>
              </a:ext>
            </a:extLst>
          </p:cNvPr>
          <p:cNvSpPr/>
          <p:nvPr/>
        </p:nvSpPr>
        <p:spPr>
          <a:xfrm>
            <a:off x="2813678" y="5882866"/>
            <a:ext cx="806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none">
                <a:solidFill>
                  <a:schemeClr val="tx1"/>
                </a:solidFill>
                <a:latin typeface="EHUSans" panose="02000503050000020004" pitchFamily="50"/>
              </a:rPr>
              <a:t>2024</a:t>
            </a:r>
            <a:endParaRPr lang="es-ES" sz="2000"/>
          </a:p>
        </p:txBody>
      </p:sp>
      <p:sp>
        <p:nvSpPr>
          <p:cNvPr id="20" name="Elipse 22">
            <a:extLst>
              <a:ext uri="{FF2B5EF4-FFF2-40B4-BE49-F238E27FC236}">
                <a16:creationId xmlns:a16="http://schemas.microsoft.com/office/drawing/2014/main" xmlns="" id="{52CB10B1-5BF2-344E-BBBF-84165340ACB2}"/>
              </a:ext>
            </a:extLst>
          </p:cNvPr>
          <p:cNvSpPr/>
          <p:nvPr/>
        </p:nvSpPr>
        <p:spPr>
          <a:xfrm>
            <a:off x="1697156" y="275835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Elipse 23">
            <a:extLst>
              <a:ext uri="{FF2B5EF4-FFF2-40B4-BE49-F238E27FC236}">
                <a16:creationId xmlns:a16="http://schemas.microsoft.com/office/drawing/2014/main" xmlns="" id="{F0D81B86-B0DD-AF4B-BCD1-232BE5C71117}"/>
              </a:ext>
            </a:extLst>
          </p:cNvPr>
          <p:cNvSpPr/>
          <p:nvPr/>
        </p:nvSpPr>
        <p:spPr>
          <a:xfrm>
            <a:off x="3547202" y="5655652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36">
            <a:extLst>
              <a:ext uri="{FF2B5EF4-FFF2-40B4-BE49-F238E27FC236}">
                <a16:creationId xmlns:a16="http://schemas.microsoft.com/office/drawing/2014/main" xmlns="" id="{AA22AA66-DD06-134E-830B-52D9FCB5A492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686312" y="288484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37">
            <a:extLst>
              <a:ext uri="{FF2B5EF4-FFF2-40B4-BE49-F238E27FC236}">
                <a16:creationId xmlns:a16="http://schemas.microsoft.com/office/drawing/2014/main" xmlns="" id="{9AEF6037-B6A8-E840-9D0B-F9F46FD4B68E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3547202" y="5786891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152354"/>
      </p:ext>
    </p:extLst>
  </p:cSld>
  <p:clrMapOvr>
    <a:masterClrMapping/>
  </p:clrMapOvr>
  <p:transition spd="med" advTm="27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4ED681CA-F86E-A54C-B1AC-AE86FE955EA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709" y="5004275"/>
            <a:ext cx="1161029" cy="11610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349052"/>
            <a:ext cx="1097682" cy="73178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913" y="4060721"/>
            <a:ext cx="1022636" cy="102263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2764947-B7E4-1641-83AF-D992638FF3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14</a:t>
            </a:fld>
            <a:endParaRPr lang="es-ES"/>
          </a:p>
        </p:txBody>
      </p:sp>
      <p:cxnSp>
        <p:nvCxnSpPr>
          <p:cNvPr id="9" name="Conector angular 8">
            <a:extLst>
              <a:ext uri="{FF2B5EF4-FFF2-40B4-BE49-F238E27FC236}">
                <a16:creationId xmlns:a16="http://schemas.microsoft.com/office/drawing/2014/main" xmlns="" id="{F2F5C113-BD90-8B45-ABAD-CF0E056076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5297" y="3982977"/>
            <a:ext cx="1148393" cy="803193"/>
          </a:xfrm>
          <a:prstGeom prst="bentConnector3">
            <a:avLst>
              <a:gd name="adj1" fmla="val 99765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C5E91075-D069-8D43-AA69-6F1F7E457EB6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2032C815-35AA-A840-8BD1-E46F58BC033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7" name="Título 4">
            <a:extLst>
              <a:ext uri="{FF2B5EF4-FFF2-40B4-BE49-F238E27FC236}">
                <a16:creationId xmlns:a16="http://schemas.microsoft.com/office/drawing/2014/main" xmlns="" id="{4356BAD1-977A-304F-8B77-CBF21AE61810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Konpromiso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dokumentua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r>
              <a:rPr lang="es-ES" sz="2000">
                <a:latin typeface="EHUSans" panose="02000503050000020004" pitchFamily="2" charset="0"/>
              </a:rPr>
              <a:t>Documento de compromiso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Commitment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document</a:t>
            </a:r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xmlns="" id="{FBA35CD4-28ED-664C-89AC-FA7E98D30B9E}"/>
              </a:ext>
            </a:extLst>
          </p:cNvPr>
          <p:cNvGrpSpPr/>
          <p:nvPr/>
        </p:nvGrpSpPr>
        <p:grpSpPr>
          <a:xfrm>
            <a:off x="855595" y="1836437"/>
            <a:ext cx="7386306" cy="2015999"/>
            <a:chOff x="507099" y="1701047"/>
            <a:chExt cx="8069114" cy="2213522"/>
          </a:xfrm>
        </p:grpSpPr>
        <p:sp>
          <p:nvSpPr>
            <p:cNvPr id="46" name="Rectángulo redondeado 45">
              <a:extLst>
                <a:ext uri="{FF2B5EF4-FFF2-40B4-BE49-F238E27FC236}">
                  <a16:creationId xmlns:a16="http://schemas.microsoft.com/office/drawing/2014/main" xmlns="" id="{6D47E136-80CB-CB49-A6E2-BAAD0AF1865C}"/>
                </a:ext>
              </a:extLst>
            </p:cNvPr>
            <p:cNvSpPr/>
            <p:nvPr/>
          </p:nvSpPr>
          <p:spPr>
            <a:xfrm>
              <a:off x="539553" y="1701047"/>
              <a:ext cx="8036660" cy="2213522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softEdge rad="0"/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xmlns="" id="{252A91EF-4384-604B-A1F5-571F7E69F5CC}"/>
                </a:ext>
              </a:extLst>
            </p:cNvPr>
            <p:cNvGrpSpPr/>
            <p:nvPr/>
          </p:nvGrpSpPr>
          <p:grpSpPr>
            <a:xfrm>
              <a:off x="3878985" y="1888732"/>
              <a:ext cx="2637231" cy="1851467"/>
              <a:chOff x="3273902" y="1332141"/>
              <a:chExt cx="2637231" cy="1851467"/>
            </a:xfrm>
          </p:grpSpPr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xmlns="" id="{89058BAD-DB7A-954E-9F88-F213F46EA54C}"/>
                  </a:ext>
                </a:extLst>
              </p:cNvPr>
              <p:cNvSpPr txBox="1"/>
              <p:nvPr/>
            </p:nvSpPr>
            <p:spPr>
              <a:xfrm>
                <a:off x="3273902" y="2352613"/>
                <a:ext cx="263723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Koordinatzailea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Coordinador/a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Coordinator</a:t>
                </a:r>
                <a:endPara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endParaRPr>
              </a:p>
            </p:txBody>
          </p:sp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xmlns="" id="{3DF0C4B2-200A-FE4C-98E9-3D1B99CF1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067978" y="1332141"/>
                <a:ext cx="981007" cy="981007"/>
              </a:xfrm>
              <a:prstGeom prst="rect">
                <a:avLst/>
              </a:prstGeom>
            </p:spPr>
          </p:pic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0D93D06B-64AD-1E48-9439-CACAB88D4051}"/>
                </a:ext>
              </a:extLst>
            </p:cNvPr>
            <p:cNvGrpSpPr/>
            <p:nvPr/>
          </p:nvGrpSpPr>
          <p:grpSpPr>
            <a:xfrm>
              <a:off x="6120750" y="1883649"/>
              <a:ext cx="2102926" cy="1889651"/>
              <a:chOff x="6120750" y="1327058"/>
              <a:chExt cx="2102926" cy="1889651"/>
            </a:xfrm>
          </p:grpSpPr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xmlns="" id="{C0760152-ED3A-7748-B369-88F5108493F6}"/>
                  </a:ext>
                </a:extLst>
              </p:cNvPr>
              <p:cNvSpPr txBox="1"/>
              <p:nvPr/>
            </p:nvSpPr>
            <p:spPr>
              <a:xfrm>
                <a:off x="6120750" y="2385714"/>
                <a:ext cx="194433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Zuzendaria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(k)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Director/a(s)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S</a:t>
                </a:r>
                <a:r>
                  <a:rPr kumimoji="0" lang="es-ES" sz="16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upervisor(s)</a:t>
                </a:r>
              </a:p>
            </p:txBody>
          </p:sp>
          <p:pic>
            <p:nvPicPr>
              <p:cNvPr id="47" name="Gráfico 46">
                <a:extLst>
                  <a:ext uri="{FF2B5EF4-FFF2-40B4-BE49-F238E27FC236}">
                    <a16:creationId xmlns:a16="http://schemas.microsoft.com/office/drawing/2014/main" xmlns="" id="{3BD07918-140C-0143-9BBB-27DC8B9C7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628533" y="1327058"/>
                <a:ext cx="986769" cy="986769"/>
              </a:xfrm>
              <a:prstGeom prst="rect">
                <a:avLst/>
              </a:prstGeom>
            </p:spPr>
          </p:pic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xmlns="" id="{0D66394B-D378-7740-83DC-660C0E040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409642" y="1432489"/>
                <a:ext cx="814034" cy="814034"/>
              </a:xfrm>
              <a:prstGeom prst="rect">
                <a:avLst/>
              </a:prstGeom>
            </p:spPr>
          </p:pic>
          <p:pic>
            <p:nvPicPr>
              <p:cNvPr id="50" name="Gráfico 49">
                <a:extLst>
                  <a:ext uri="{FF2B5EF4-FFF2-40B4-BE49-F238E27FC236}">
                    <a16:creationId xmlns:a16="http://schemas.microsoft.com/office/drawing/2014/main" xmlns="" id="{F72ADA01-3844-1D48-BA5A-BE0BA88CB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169271" y="1464448"/>
                <a:ext cx="755121" cy="755121"/>
              </a:xfrm>
              <a:prstGeom prst="rect">
                <a:avLst/>
              </a:prstGeom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xmlns="" id="{394AC5F0-6C08-5F41-81CC-9EC56C18D997}"/>
                </a:ext>
              </a:extLst>
            </p:cNvPr>
            <p:cNvGrpSpPr/>
            <p:nvPr/>
          </p:nvGrpSpPr>
          <p:grpSpPr>
            <a:xfrm>
              <a:off x="2726267" y="1967988"/>
              <a:ext cx="1413685" cy="1801579"/>
              <a:chOff x="1143914" y="1382029"/>
              <a:chExt cx="1413685" cy="1801579"/>
            </a:xfrm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xmlns="" id="{877A7DE3-C29E-1F4B-A21B-24AE6C25E8EC}"/>
                  </a:ext>
                </a:extLst>
              </p:cNvPr>
              <p:cNvSpPr txBox="1"/>
              <p:nvPr/>
            </p:nvSpPr>
            <p:spPr>
              <a:xfrm>
                <a:off x="1143914" y="2352613"/>
                <a:ext cx="1413685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Tutorea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Tutor/a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6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Tutor</a:t>
                </a:r>
              </a:p>
            </p:txBody>
          </p: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xmlns="" id="{09505E3B-8558-E043-9134-188614ED7981}"/>
                  </a:ext>
                </a:extLst>
              </p:cNvPr>
              <p:cNvGrpSpPr/>
              <p:nvPr/>
            </p:nvGrpSpPr>
            <p:grpSpPr>
              <a:xfrm>
                <a:off x="1328560" y="1382029"/>
                <a:ext cx="1065566" cy="1048507"/>
                <a:chOff x="1700543" y="4312155"/>
                <a:chExt cx="1133069" cy="1133069"/>
              </a:xfrm>
            </p:grpSpPr>
            <p:pic>
              <p:nvPicPr>
                <p:cNvPr id="52" name="Imagen 51">
                  <a:extLst>
                    <a:ext uri="{FF2B5EF4-FFF2-40B4-BE49-F238E27FC236}">
                      <a16:creationId xmlns:a16="http://schemas.microsoft.com/office/drawing/2014/main" xmlns="" id="{FF674EDC-42B5-1049-82E2-AC974A6B8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0543" y="4312155"/>
                  <a:ext cx="1133069" cy="1133069"/>
                </a:xfrm>
                <a:prstGeom prst="rect">
                  <a:avLst/>
                </a:prstGeom>
              </p:spPr>
            </p:pic>
            <p:pic>
              <p:nvPicPr>
                <p:cNvPr id="53" name="Imagen 52">
                  <a:extLst>
                    <a:ext uri="{FF2B5EF4-FFF2-40B4-BE49-F238E27FC236}">
                      <a16:creationId xmlns:a16="http://schemas.microsoft.com/office/drawing/2014/main" xmlns="" id="{197A783C-5961-4C40-A9F7-FF11D073F7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 xmlns="">
                        <a14:imgLayer r:embed="rId14">
                          <a14:imgEffect>
                            <a14:colorTemperature colorTemp="15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3728" y="4941168"/>
                  <a:ext cx="340986" cy="34098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xmlns="" id="{FF38188E-A822-5F4A-852A-DE62A1D9A864}"/>
                </a:ext>
              </a:extLst>
            </p:cNvPr>
            <p:cNvGrpSpPr/>
            <p:nvPr/>
          </p:nvGrpSpPr>
          <p:grpSpPr>
            <a:xfrm>
              <a:off x="507099" y="2132856"/>
              <a:ext cx="2624741" cy="1493021"/>
              <a:chOff x="579107" y="1988840"/>
              <a:chExt cx="2624741" cy="1493021"/>
            </a:xfrm>
          </p:grpSpPr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xmlns="" id="{5F790A4C-390B-D74C-AA1D-2D0E1800E523}"/>
                  </a:ext>
                </a:extLst>
              </p:cNvPr>
              <p:cNvSpPr txBox="1"/>
              <p:nvPr/>
            </p:nvSpPr>
            <p:spPr>
              <a:xfrm>
                <a:off x="579107" y="2650866"/>
                <a:ext cx="262474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  <a:ea typeface="EHUSans"/>
                    <a:cs typeface="EHUSans"/>
                    <a:sym typeface="EHUSans"/>
                  </a:rPr>
                  <a:t>Doktoregaia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Doctorando/a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/>
                </a:r>
                <a:b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</a:b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candidate</a:t>
                </a:r>
                <a:endParaRPr lang="es-ES" sz="1600" b="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</p:txBody>
          </p:sp>
          <p:pic>
            <p:nvPicPr>
              <p:cNvPr id="61" name="Picture 2">
                <a:extLst>
                  <a:ext uri="{FF2B5EF4-FFF2-40B4-BE49-F238E27FC236}">
                    <a16:creationId xmlns:a16="http://schemas.microsoft.com/office/drawing/2014/main" xmlns="" id="{6B44B838-3A87-884E-83C9-A64653FE49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 l="11028" r="28682" b="41865"/>
              <a:stretch>
                <a:fillRect/>
              </a:stretch>
            </p:blipFill>
            <p:spPr bwMode="auto">
              <a:xfrm>
                <a:off x="1462884" y="1988840"/>
                <a:ext cx="577668" cy="6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xmlns="" id="{AEB8819C-86A4-6F48-AB47-298E2A4F41F5}"/>
              </a:ext>
            </a:extLst>
          </p:cNvPr>
          <p:cNvCxnSpPr>
            <a:cxnSpLocks/>
          </p:cNvCxnSpPr>
          <p:nvPr/>
        </p:nvCxnSpPr>
        <p:spPr>
          <a:xfrm>
            <a:off x="4355976" y="4721725"/>
            <a:ext cx="1368152" cy="0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0EF44AEA-AD9D-8A44-AC42-8B1FADFC9A25}"/>
              </a:ext>
            </a:extLst>
          </p:cNvPr>
          <p:cNvSpPr txBox="1"/>
          <p:nvPr/>
        </p:nvSpPr>
        <p:spPr>
          <a:xfrm>
            <a:off x="1956466" y="5102786"/>
            <a:ext cx="309705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aldaezina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no modificable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Non-alterable document </a:t>
            </a:r>
            <a:b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44CC3470-2B77-C644-B2EF-87A83BAC89F6}"/>
              </a:ext>
            </a:extLst>
          </p:cNvPr>
          <p:cNvSpPr txBox="1"/>
          <p:nvPr/>
        </p:nvSpPr>
        <p:spPr>
          <a:xfrm>
            <a:off x="7021854" y="4420852"/>
            <a:ext cx="1554358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Hilabete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1 mes después de la matrícula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1 month after enrolment</a:t>
            </a:r>
          </a:p>
        </p:txBody>
      </p:sp>
      <p:sp>
        <p:nvSpPr>
          <p:cNvPr id="31" name="Elipse 31">
            <a:extLst>
              <a:ext uri="{FF2B5EF4-FFF2-40B4-BE49-F238E27FC236}">
                <a16:creationId xmlns:a16="http://schemas.microsoft.com/office/drawing/2014/main" xmlns="" id="{1995EE71-5495-5D41-82F3-969408779597}"/>
              </a:ext>
            </a:extLst>
          </p:cNvPr>
          <p:cNvSpPr/>
          <p:nvPr/>
        </p:nvSpPr>
        <p:spPr>
          <a:xfrm>
            <a:off x="4287475" y="603970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" name="Gráfico 57">
            <a:hlinkClick r:id="rId16"/>
            <a:extLst>
              <a:ext uri="{FF2B5EF4-FFF2-40B4-BE49-F238E27FC236}">
                <a16:creationId xmlns:a16="http://schemas.microsoft.com/office/drawing/2014/main" xmlns="" id="{01ECC4A8-5E5B-314A-8849-1543B5E0A82F}"/>
              </a:ext>
            </a:extLst>
          </p:cNvPr>
          <p:cNvPicPr/>
          <p:nvPr/>
        </p:nvPicPr>
        <p:blipFill>
          <a:blip r:embed="rId17" cstate="print"/>
          <a:stretch/>
        </p:blipFill>
        <p:spPr>
          <a:xfrm>
            <a:off x="4262995" y="61354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486867"/>
      </p:ext>
    </p:extLst>
  </p:cSld>
  <p:clrMapOvr>
    <a:masterClrMapping/>
  </p:clrMapOvr>
  <p:transition spd="med" advTm="63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401"/>
          <a:stretch/>
        </p:blipFill>
        <p:spPr>
          <a:xfrm>
            <a:off x="3932196" y="1916832"/>
            <a:ext cx="1406096" cy="105267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58F5477-191C-9040-B4AF-802E0969AD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4DED04D-4AB8-8B4E-9084-E565C27010A9}"/>
              </a:ext>
            </a:extLst>
          </p:cNvPr>
          <p:cNvSpPr/>
          <p:nvPr/>
        </p:nvSpPr>
        <p:spPr>
          <a:xfrm>
            <a:off x="511968" y="476672"/>
            <a:ext cx="586023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593662C-8942-3E43-AE3D-EB0811D2D723}"/>
              </a:ext>
            </a:extLst>
          </p:cNvPr>
          <p:cNvSpPr/>
          <p:nvPr/>
        </p:nvSpPr>
        <p:spPr>
          <a:xfrm>
            <a:off x="692133" y="627199"/>
            <a:ext cx="8056331" cy="7326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xmlns="" id="{9062069C-4953-8D43-8C11-F9A5160E60CB}"/>
              </a:ext>
            </a:extLst>
          </p:cNvPr>
          <p:cNvSpPr txBox="1">
            <a:spLocks/>
          </p:cNvSpPr>
          <p:nvPr/>
        </p:nvSpPr>
        <p:spPr>
          <a:xfrm>
            <a:off x="1403648" y="560564"/>
            <a:ext cx="7609088" cy="8522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GAUR plataforma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informatikoa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solidFill>
                  <a:schemeClr val="tx1"/>
                </a:solidFill>
                <a:latin typeface="EHUSans" panose="02000503050000020004" pitchFamily="2" charset="0"/>
              </a:rPr>
              <a:t>P</a:t>
            </a:r>
            <a:r>
              <a:rPr lang="es-ES" sz="2000">
                <a:latin typeface="EHUSans" panose="02000503050000020004" pitchFamily="2" charset="0"/>
              </a:rPr>
              <a:t>lataforma informática GAUR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GAUR IT </a:t>
            </a:r>
            <a:r>
              <a:rPr lang="es-ES" sz="2000" b="0" err="1">
                <a:latin typeface="EHUSans" panose="02000503050000020004" pitchFamily="2" charset="0"/>
              </a:rPr>
              <a:t>platform</a:t>
            </a:r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DD388FF-2130-E24E-BB63-AFEE3459CEB7}"/>
              </a:ext>
            </a:extLst>
          </p:cNvPr>
          <p:cNvGrpSpPr/>
          <p:nvPr/>
        </p:nvGrpSpPr>
        <p:grpSpPr>
          <a:xfrm>
            <a:off x="692549" y="1989214"/>
            <a:ext cx="3236215" cy="894358"/>
            <a:chOff x="880257" y="5219288"/>
            <a:chExt cx="3236215" cy="103491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EBFFB946-196A-914E-B39D-8462DD73B2A3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6CA2CC80-37E9-A14F-B4BA-2871F65F3530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B0FFC2D-36E4-5840-8C7D-2505AD01A487}"/>
              </a:ext>
            </a:extLst>
          </p:cNvPr>
          <p:cNvSpPr txBox="1"/>
          <p:nvPr/>
        </p:nvSpPr>
        <p:spPr>
          <a:xfrm>
            <a:off x="5298463" y="2024889"/>
            <a:ext cx="285804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Gomendaturiko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nabigatzailea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Navegador recomendado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Recommended browser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DB54C6D-EF91-7E4E-BA69-B7102B129B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548" y="3097517"/>
            <a:ext cx="7463962" cy="252307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6F49D6E-9446-2B49-A218-1D85BC5DB5B0}"/>
              </a:ext>
            </a:extLst>
          </p:cNvPr>
          <p:cNvSpPr/>
          <p:nvPr/>
        </p:nvSpPr>
        <p:spPr>
          <a:xfrm>
            <a:off x="107504" y="596631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https://</a:t>
            </a:r>
            <a:r>
              <a:rPr lang="es-ES" sz="2000" b="0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gestion.ehu.es</a:t>
            </a:r>
            <a:r>
              <a:rPr lang="es-ES" sz="2000" b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/</a:t>
            </a:r>
            <a:r>
              <a:rPr lang="es-ES" sz="2000" b="0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gaur</a:t>
            </a:r>
            <a:endParaRPr lang="es-ES" sz="2000" b="0">
              <a:solidFill>
                <a:schemeClr val="accent1">
                  <a:lumMod val="50000"/>
                </a:schemeClr>
              </a:solidFill>
              <a:latin typeface="EHUSans" panose="02000503050000020004" pitchFamily="2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B6AFBF00-FAA3-EA4D-AF54-D701F92B10E4}"/>
              </a:ext>
            </a:extLst>
          </p:cNvPr>
          <p:cNvSpPr/>
          <p:nvPr/>
        </p:nvSpPr>
        <p:spPr>
          <a:xfrm>
            <a:off x="1751686" y="516816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Gráfico 22">
            <a:hlinkClick r:id="rId5"/>
            <a:extLst>
              <a:ext uri="{FF2B5EF4-FFF2-40B4-BE49-F238E27FC236}">
                <a16:creationId xmlns:a16="http://schemas.microsoft.com/office/drawing/2014/main" xmlns="" id="{736D6D35-52FA-264C-8FFA-B670EC80CEC7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1751686" y="53121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557586"/>
      </p:ext>
    </p:extLst>
  </p:cSld>
  <p:clrMapOvr>
    <a:masterClrMapping/>
  </p:clrMapOvr>
  <p:transition spd="med" advTm="28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5 CuadroTexto"/>
          <p:cNvSpPr txBox="1"/>
          <p:nvPr/>
        </p:nvSpPr>
        <p:spPr>
          <a:xfrm>
            <a:off x="173353" y="-1273374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3964159" y="3764645"/>
            <a:ext cx="900000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2402958" y="4329550"/>
            <a:ext cx="1736993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Flecha derecha 32"/>
          <p:cNvSpPr/>
          <p:nvPr/>
        </p:nvSpPr>
        <p:spPr>
          <a:xfrm rot="10800000">
            <a:off x="4794855" y="4311637"/>
            <a:ext cx="2052000" cy="540000"/>
          </a:xfrm>
          <a:prstGeom prst="rightArrow">
            <a:avLst>
              <a:gd name="adj1" fmla="val 5826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314A21E2-8C73-E447-8714-0C97F5624D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4EE99B75-CC3C-D34D-973E-5145B74DF32D}"/>
              </a:ext>
            </a:extLst>
          </p:cNvPr>
          <p:cNvSpPr/>
          <p:nvPr/>
        </p:nvSpPr>
        <p:spPr>
          <a:xfrm>
            <a:off x="511968" y="476672"/>
            <a:ext cx="586023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E64642AB-6832-CF4D-9024-DD40516C09F3}"/>
              </a:ext>
            </a:extLst>
          </p:cNvPr>
          <p:cNvSpPr/>
          <p:nvPr/>
        </p:nvSpPr>
        <p:spPr>
          <a:xfrm>
            <a:off x="692133" y="627199"/>
            <a:ext cx="8056331" cy="7326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8E20A6CF-A554-BB49-B45B-162A905868C2}"/>
              </a:ext>
            </a:extLst>
          </p:cNvPr>
          <p:cNvSpPr txBox="1">
            <a:spLocks/>
          </p:cNvSpPr>
          <p:nvPr/>
        </p:nvSpPr>
        <p:spPr>
          <a:xfrm>
            <a:off x="1403648" y="560564"/>
            <a:ext cx="7609088" cy="8522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Ikasketen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garapena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solidFill>
                  <a:schemeClr val="tx1"/>
                </a:solidFill>
                <a:latin typeface="EHUSans" panose="02000503050000020004" pitchFamily="2" charset="0"/>
              </a:rPr>
              <a:t>Desarrollo de los estudios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Stages</a:t>
            </a:r>
            <a:r>
              <a:rPr lang="es-ES" sz="2200" b="0">
                <a:latin typeface="EHUSans" panose="02000503050000020004" pitchFamily="2" charset="0"/>
              </a:rPr>
              <a:t> of doctoral training</a:t>
            </a:r>
          </a:p>
          <a:p>
            <a:pPr algn="l" hangingPunct="1"/>
            <a:endParaRPr lang="es-ES" sz="220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EE6FD94B-FB28-BA40-8BD3-21002030F5AF}"/>
              </a:ext>
            </a:extLst>
          </p:cNvPr>
          <p:cNvSpPr txBox="1"/>
          <p:nvPr/>
        </p:nvSpPr>
        <p:spPr>
          <a:xfrm>
            <a:off x="3161706" y="2380595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xmlns="" id="{6447D52C-253A-AF4C-BF79-B87B8426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3867294" y="170080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791B97FC-A220-F04A-8E51-034AA8FD4937}"/>
              </a:ext>
            </a:extLst>
          </p:cNvPr>
          <p:cNvGrpSpPr/>
          <p:nvPr/>
        </p:nvGrpSpPr>
        <p:grpSpPr>
          <a:xfrm>
            <a:off x="3318735" y="4690526"/>
            <a:ext cx="2402636" cy="1359792"/>
            <a:chOff x="3491880" y="4581128"/>
            <a:chExt cx="2402636" cy="1359792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xmlns="" id="{BAC97225-FE92-1349-BFB2-25D561DB1DED}"/>
                </a:ext>
              </a:extLst>
            </p:cNvPr>
            <p:cNvSpPr txBox="1"/>
            <p:nvPr/>
          </p:nvSpPr>
          <p:spPr>
            <a:xfrm>
              <a:off x="3491880" y="5184078"/>
              <a:ext cx="2402636" cy="75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xmlns="" id="{919CFDF6-99B7-8E40-B6FD-0045A8917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4346508" y="4581128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E5B6717F-6D99-FE47-BD54-7A17B302CA1B}"/>
              </a:ext>
            </a:extLst>
          </p:cNvPr>
          <p:cNvSpPr txBox="1"/>
          <p:nvPr/>
        </p:nvSpPr>
        <p:spPr>
          <a:xfrm>
            <a:off x="827584" y="4387964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xmlns="" id="{9D321715-11CE-5C45-974D-E6E5350F5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03648" y="2292147"/>
            <a:ext cx="954243" cy="106818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479491A4-75D0-1E41-929B-0664C71F8080}"/>
              </a:ext>
            </a:extLst>
          </p:cNvPr>
          <p:cNvGrpSpPr/>
          <p:nvPr/>
        </p:nvGrpSpPr>
        <p:grpSpPr>
          <a:xfrm>
            <a:off x="6871188" y="3687835"/>
            <a:ext cx="1944339" cy="1823430"/>
            <a:chOff x="6516093" y="3831618"/>
            <a:chExt cx="1944339" cy="1823430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65B674AE-0917-FB41-809D-2FB60C3048F4}"/>
                </a:ext>
              </a:extLst>
            </p:cNvPr>
            <p:cNvSpPr txBox="1"/>
            <p:nvPr/>
          </p:nvSpPr>
          <p:spPr>
            <a:xfrm>
              <a:off x="6516093" y="4824053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Director/a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</a:t>
              </a:r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xmlns="" id="{07C3037D-1142-FC46-9FD8-40646E2A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992802" y="3831618"/>
              <a:ext cx="986769" cy="986769"/>
            </a:xfrm>
            <a:prstGeom prst="rect">
              <a:avLst/>
            </a:prstGeom>
          </p:spPr>
        </p:pic>
      </p:grpSp>
      <p:pic>
        <p:nvPicPr>
          <p:cNvPr id="46" name="Gráfico 45">
            <a:extLst>
              <a:ext uri="{FF2B5EF4-FFF2-40B4-BE49-F238E27FC236}">
                <a16:creationId xmlns:a16="http://schemas.microsoft.com/office/drawing/2014/main" xmlns="" id="{09B46FDD-95E1-2C43-8073-1728F13E25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98444" y="2329793"/>
            <a:ext cx="945488" cy="945488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xmlns="" id="{D837D9C8-E6E4-F34E-AD59-713C635D0166}"/>
              </a:ext>
            </a:extLst>
          </p:cNvPr>
          <p:cNvSpPr/>
          <p:nvPr/>
        </p:nvSpPr>
        <p:spPr>
          <a:xfrm>
            <a:off x="1480445" y="3360329"/>
            <a:ext cx="2084597" cy="9313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099F2733-6438-414A-A182-97657A9036B0}"/>
              </a:ext>
            </a:extLst>
          </p:cNvPr>
          <p:cNvSpPr txBox="1"/>
          <p:nvPr/>
        </p:nvSpPr>
        <p:spPr>
          <a:xfrm>
            <a:off x="1480443" y="3476689"/>
            <a:ext cx="186095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Prestakuntza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FORMACIÓN</a:t>
            </a:r>
          </a:p>
          <a:p>
            <a:pPr algn="r"/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TRAINING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47C4DE8A-72F4-D842-8DB1-C34C692728AF}"/>
              </a:ext>
            </a:extLst>
          </p:cNvPr>
          <p:cNvGrpSpPr/>
          <p:nvPr/>
        </p:nvGrpSpPr>
        <p:grpSpPr>
          <a:xfrm>
            <a:off x="5040342" y="3278114"/>
            <a:ext cx="2084597" cy="931318"/>
            <a:chOff x="8057724" y="2502204"/>
            <a:chExt cx="2084597" cy="931318"/>
          </a:xfrm>
        </p:grpSpPr>
        <p:sp>
          <p:nvSpPr>
            <p:cNvPr id="49" name="Rectángulo redondeado 48">
              <a:extLst>
                <a:ext uri="{FF2B5EF4-FFF2-40B4-BE49-F238E27FC236}">
                  <a16:creationId xmlns:a16="http://schemas.microsoft.com/office/drawing/2014/main" xmlns="" id="{2DD5403C-882B-C240-951D-3E509AEACCEF}"/>
                </a:ext>
              </a:extLst>
            </p:cNvPr>
            <p:cNvSpPr/>
            <p:nvPr/>
          </p:nvSpPr>
          <p:spPr>
            <a:xfrm>
              <a:off x="8057724" y="2502204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xmlns="" id="{5DA1B6DF-5D30-FA4A-B980-3C55A58885E8}"/>
                </a:ext>
              </a:extLst>
            </p:cNvPr>
            <p:cNvSpPr txBox="1"/>
            <p:nvPr/>
          </p:nvSpPr>
          <p:spPr>
            <a:xfrm>
              <a:off x="8265200" y="2618564"/>
              <a:ext cx="164493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ikerketa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INVESTIGACIÓN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RESEARCH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498041"/>
      </p:ext>
    </p:extLst>
  </p:cSld>
  <p:clrMapOvr>
    <a:masterClrMapping/>
  </p:clrMapOvr>
  <p:transition spd="med" advTm="21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7594293-6427-C94D-96CF-0F385F0996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5F7832F-F693-8844-8FE6-4E65F68F5577}"/>
              </a:ext>
            </a:extLst>
          </p:cNvPr>
          <p:cNvSpPr/>
          <p:nvPr/>
        </p:nvSpPr>
        <p:spPr>
          <a:xfrm>
            <a:off x="897541" y="1143276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54C64978-9B53-A847-AD62-F8F1BCEED13D}"/>
              </a:ext>
            </a:extLst>
          </p:cNvPr>
          <p:cNvSpPr/>
          <p:nvPr/>
        </p:nvSpPr>
        <p:spPr>
          <a:xfrm>
            <a:off x="1129887" y="726694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ítulo 4">
            <a:extLst>
              <a:ext uri="{FF2B5EF4-FFF2-40B4-BE49-F238E27FC236}">
                <a16:creationId xmlns:a16="http://schemas.microsoft.com/office/drawing/2014/main" xmlns="" id="{2614CFF6-A5C8-854D-9E4D-564EB7677DCB}"/>
              </a:ext>
            </a:extLst>
          </p:cNvPr>
          <p:cNvSpPr txBox="1">
            <a:spLocks/>
          </p:cNvSpPr>
          <p:nvPr/>
        </p:nvSpPr>
        <p:spPr>
          <a:xfrm>
            <a:off x="1520759" y="912376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TUTOREA . </a:t>
            </a:r>
            <a:r>
              <a:rPr lang="es-ES" sz="2000">
                <a:latin typeface="EHUSans" panose="02000503050000020004" pitchFamily="2" charset="0"/>
              </a:rPr>
              <a:t>EL TUTOR O TUTORA </a:t>
            </a:r>
            <a:r>
              <a:rPr lang="es-ES" sz="2000" b="0">
                <a:latin typeface="EHUSans" panose="02000503050000020004" pitchFamily="2" charset="0"/>
              </a:rPr>
              <a:t>. THE TUTOR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xmlns="" id="{626995E0-C7F6-974A-937C-E90B605CC826}"/>
              </a:ext>
            </a:extLst>
          </p:cNvPr>
          <p:cNvGrpSpPr/>
          <p:nvPr/>
        </p:nvGrpSpPr>
        <p:grpSpPr>
          <a:xfrm>
            <a:off x="719353" y="2917240"/>
            <a:ext cx="2624741" cy="1493021"/>
            <a:chOff x="579107" y="1988840"/>
            <a:chExt cx="2624741" cy="1493021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718307DA-2C32-D747-9491-D7BC03B944CD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dirty="0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 dirty="0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B5F77574-CB6A-6249-BDA1-47CF0AF24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2F94C9A5-64E3-A649-9084-F4D85906D08F}"/>
              </a:ext>
            </a:extLst>
          </p:cNvPr>
          <p:cNvGrpSpPr/>
          <p:nvPr/>
        </p:nvGrpSpPr>
        <p:grpSpPr>
          <a:xfrm>
            <a:off x="5823770" y="2837529"/>
            <a:ext cx="2637231" cy="1611594"/>
            <a:chOff x="5995225" y="2837529"/>
            <a:chExt cx="2637231" cy="1611594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3A438B4F-D624-654E-9778-09CC0BCE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5113" b="41859"/>
            <a:stretch>
              <a:fillRect/>
            </a:stretch>
          </p:blipFill>
          <p:spPr bwMode="auto">
            <a:xfrm>
              <a:off x="6710977" y="2837529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6DB23B33-3F5A-3A4F-8B62-12D1BDB7E609}"/>
                </a:ext>
              </a:extLst>
            </p:cNvPr>
            <p:cNvSpPr txBox="1"/>
            <p:nvPr/>
          </p:nvSpPr>
          <p:spPr>
            <a:xfrm>
              <a:off x="5995225" y="3618128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Batzorde</a:t>
              </a:r>
              <a:r>
                <a:rPr lang="es-ES" sz="1600" u="none" dirty="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akademikoa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Comisión académica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A</a:t>
              </a:r>
              <a: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cademic</a:t>
              </a: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 </a:t>
              </a:r>
              <a:r>
                <a:rPr kumimoji="0" lang="es-ES" sz="1600" b="0" i="0" u="none" strike="noStrike" cap="none" spc="0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commitee</a:t>
              </a:r>
              <a:endPara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23F2BFD8-FB31-EB48-BA30-718ABAEC8980}"/>
              </a:ext>
            </a:extLst>
          </p:cNvPr>
          <p:cNvGrpSpPr/>
          <p:nvPr/>
        </p:nvGrpSpPr>
        <p:grpSpPr>
          <a:xfrm>
            <a:off x="3840177" y="2615244"/>
            <a:ext cx="1065566" cy="1048507"/>
            <a:chOff x="1700543" y="4312155"/>
            <a:chExt cx="1133069" cy="1133069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D479F912-2BD5-364D-AEBB-B04CAF19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xmlns="" id="{D32CFE19-7C7E-024C-B88C-F4BD0015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EDB40E93-8958-284E-9316-36D2239CAA85}"/>
              </a:ext>
            </a:extLst>
          </p:cNvPr>
          <p:cNvSpPr txBox="1"/>
          <p:nvPr/>
        </p:nvSpPr>
        <p:spPr>
          <a:xfrm>
            <a:off x="3665040" y="3574578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sp>
        <p:nvSpPr>
          <p:cNvPr id="38" name="Flecha derecha 37">
            <a:extLst>
              <a:ext uri="{FF2B5EF4-FFF2-40B4-BE49-F238E27FC236}">
                <a16:creationId xmlns:a16="http://schemas.microsoft.com/office/drawing/2014/main" xmlns="" id="{3FDF362C-86D4-834A-A533-09AA0E193A84}"/>
              </a:ext>
            </a:extLst>
          </p:cNvPr>
          <p:cNvSpPr/>
          <p:nvPr/>
        </p:nvSpPr>
        <p:spPr>
          <a:xfrm>
            <a:off x="2937965" y="3289136"/>
            <a:ext cx="818209" cy="4735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Flecha derecha 38">
            <a:extLst>
              <a:ext uri="{FF2B5EF4-FFF2-40B4-BE49-F238E27FC236}">
                <a16:creationId xmlns:a16="http://schemas.microsoft.com/office/drawing/2014/main" xmlns="" id="{FAB14FC9-0C5C-8A49-8016-3567FCD6AC28}"/>
              </a:ext>
            </a:extLst>
          </p:cNvPr>
          <p:cNvSpPr/>
          <p:nvPr/>
        </p:nvSpPr>
        <p:spPr>
          <a:xfrm>
            <a:off x="5175127" y="3276080"/>
            <a:ext cx="664628" cy="4735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256517"/>
      </p:ext>
    </p:extLst>
  </p:cSld>
  <p:clrMapOvr>
    <a:masterClrMapping/>
  </p:clrMapOvr>
  <p:transition spd="med" advTm="2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3925528" y="3056583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3347864" y="3338463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923928" y="4162990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3347864" y="4448626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3916607" y="2989020"/>
            <a:ext cx="2093278" cy="2285601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8478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Doktoregoaren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IRAUPENA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Duración del doctorado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Duration</a:t>
            </a:r>
            <a:r>
              <a:rPr lang="es-ES" sz="2000" b="0">
                <a:latin typeface="EHUSans" panose="02000503050000020004" pitchFamily="2" charset="0"/>
              </a:rPr>
              <a:t> of doctoral </a:t>
            </a:r>
            <a:r>
              <a:rPr lang="es-ES" sz="2000" b="0" err="1">
                <a:latin typeface="EHUSans" panose="02000503050000020004" pitchFamily="2" charset="0"/>
              </a:rPr>
              <a:t>studies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1187624" y="2830979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1353300" y="3023635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EBD5DE-855B-E84E-A8DB-10222D637C7A}"/>
              </a:ext>
            </a:extLst>
          </p:cNvPr>
          <p:cNvSpPr/>
          <p:nvPr/>
        </p:nvSpPr>
        <p:spPr>
          <a:xfrm>
            <a:off x="4192892" y="3723514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4183547" y="480067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7407D61E-9C8B-714C-83B6-AAE4D319A872}"/>
              </a:ext>
            </a:extLst>
          </p:cNvPr>
          <p:cNvGrpSpPr/>
          <p:nvPr/>
        </p:nvGrpSpPr>
        <p:grpSpPr>
          <a:xfrm>
            <a:off x="6012160" y="3055913"/>
            <a:ext cx="2016224" cy="947634"/>
            <a:chOff x="6804248" y="3332276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332276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BCFFA4B2-4F43-1D44-8E19-617676181C1F}"/>
                </a:ext>
              </a:extLst>
            </p:cNvPr>
            <p:cNvSpPr/>
            <p:nvPr/>
          </p:nvSpPr>
          <p:spPr>
            <a:xfrm>
              <a:off x="7137647" y="4002911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 dirty="0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dirty="0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7096F3F6-9BFD-7145-B9FD-0A13A5ED9070}"/>
              </a:ext>
            </a:extLst>
          </p:cNvPr>
          <p:cNvGrpSpPr/>
          <p:nvPr/>
        </p:nvGrpSpPr>
        <p:grpSpPr>
          <a:xfrm>
            <a:off x="6186876" y="4243369"/>
            <a:ext cx="1683044" cy="1246091"/>
            <a:chOff x="6937202" y="4589502"/>
            <a:chExt cx="1683044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937202" y="4589502"/>
              <a:ext cx="1683044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2815E635-538A-F14E-9BB8-F3FB760674AD}"/>
                </a:ext>
              </a:extLst>
            </p:cNvPr>
            <p:cNvSpPr/>
            <p:nvPr/>
          </p:nvSpPr>
          <p:spPr>
            <a:xfrm>
              <a:off x="7063719" y="5216850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 dirty="0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dirty="0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1D351A8C-4E45-DC43-B5AA-D97A53D76B69}"/>
              </a:ext>
            </a:extLst>
          </p:cNvPr>
          <p:cNvSpPr/>
          <p:nvPr/>
        </p:nvSpPr>
        <p:spPr>
          <a:xfrm>
            <a:off x="3791149" y="1763971"/>
            <a:ext cx="212076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r>
              <a:rPr lang="es-ES" sz="14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</a:t>
            </a:r>
            <a:r>
              <a:rPr lang="es-ES" sz="14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1187624" y="4229460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1043608" y="4411725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-148117" y="1181654"/>
            <a:ext cx="4572000" cy="156966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s-ES" sz="48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1600" u="none">
                <a:latin typeface="EHUSans"/>
                <a:ea typeface="EHUSans"/>
                <a:cs typeface="EHUSans"/>
              </a:rPr>
              <a:t/>
            </a:r>
            <a:br>
              <a:rPr lang="es-ES" sz="1600" u="none">
                <a:latin typeface="EHUSans"/>
                <a:ea typeface="EHUSans"/>
                <a:cs typeface="EHUSans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600" b="0" u="none">
                <a:latin typeface="EHUSans" panose="02000503050000020004" pitchFamily="50"/>
              </a:rPr>
              <a:t/>
            </a:r>
            <a:br>
              <a:rPr lang="es-ES" sz="1600" b="0" u="none">
                <a:latin typeface="EHUSans" panose="02000503050000020004" pitchFamily="50"/>
              </a:rPr>
            </a:br>
            <a:r>
              <a:rPr lang="es-ES" sz="1600" b="0" u="none">
                <a:solidFill>
                  <a:schemeClr val="tx1"/>
                </a:solidFill>
                <a:latin typeface="EHUSans"/>
              </a:rPr>
              <a:t>DEDICATION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8399800-6A0D-BC41-B79B-F16FB4E1F8E2}"/>
              </a:ext>
            </a:extLst>
          </p:cNvPr>
          <p:cNvSpPr txBox="1"/>
          <p:nvPr/>
        </p:nvSpPr>
        <p:spPr>
          <a:xfrm>
            <a:off x="7499587" y="2071311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861" y="2062427"/>
            <a:ext cx="678045" cy="678045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DACE9154-51BC-125D-FE1A-90B527EB2509}"/>
              </a:ext>
            </a:extLst>
          </p:cNvPr>
          <p:cNvSpPr/>
          <p:nvPr/>
        </p:nvSpPr>
        <p:spPr>
          <a:xfrm rot="5400000">
            <a:off x="4683024" y="2757200"/>
            <a:ext cx="427854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911022"/>
      </p:ext>
    </p:extLst>
  </p:cSld>
  <p:clrMapOvr>
    <a:masterClrMapping/>
  </p:clrMapOvr>
  <p:transition spd="med" advTm="59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3996968" y="2360350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 dirty="0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3276000" y="2670806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023944" y="3366740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3276000" y="3780969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4068000" y="2340000"/>
            <a:ext cx="1872000" cy="212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8478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Doktoregoaren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IRAUPENA 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Duración del doctorado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200" dirty="0">
                <a:latin typeface="EHUSans" panose="02000503050000020004" pitchFamily="2" charset="0"/>
              </a:rPr>
              <a:t/>
            </a:r>
            <a:br>
              <a:rPr lang="es-ES" sz="2200" dirty="0">
                <a:latin typeface="EHUSans" panose="02000503050000020004" pitchFamily="2" charset="0"/>
              </a:rPr>
            </a:br>
            <a:r>
              <a:rPr lang="es-ES" sz="2000" b="0" dirty="0" err="1">
                <a:latin typeface="EHUSans" panose="02000503050000020004" pitchFamily="2" charset="0"/>
              </a:rPr>
              <a:t>Duration</a:t>
            </a:r>
            <a:r>
              <a:rPr lang="es-ES" sz="2000" b="0" dirty="0">
                <a:latin typeface="EHUSans" panose="02000503050000020004" pitchFamily="2" charset="0"/>
              </a:rPr>
              <a:t> of doctoral </a:t>
            </a:r>
            <a:r>
              <a:rPr lang="es-ES" sz="2000" b="0" dirty="0" err="1">
                <a:latin typeface="EHUSans" panose="02000503050000020004" pitchFamily="2" charset="0"/>
              </a:rPr>
              <a:t>studies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EBD5DE-855B-E84E-A8DB-10222D637C7A}"/>
              </a:ext>
            </a:extLst>
          </p:cNvPr>
          <p:cNvSpPr/>
          <p:nvPr/>
        </p:nvSpPr>
        <p:spPr>
          <a:xfrm>
            <a:off x="4264332" y="302728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4283563" y="400442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7407D61E-9C8B-714C-83B6-AAE4D319A872}"/>
              </a:ext>
            </a:extLst>
          </p:cNvPr>
          <p:cNvGrpSpPr/>
          <p:nvPr/>
        </p:nvGrpSpPr>
        <p:grpSpPr>
          <a:xfrm>
            <a:off x="6012160" y="2259665"/>
            <a:ext cx="2016224" cy="947634"/>
            <a:chOff x="6804248" y="3203684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203684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BCFFA4B2-4F43-1D44-8E19-617676181C1F}"/>
                </a:ext>
              </a:extLst>
            </p:cNvPr>
            <p:cNvSpPr/>
            <p:nvPr/>
          </p:nvSpPr>
          <p:spPr>
            <a:xfrm>
              <a:off x="7137647" y="3874319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7096F3F6-9BFD-7145-B9FD-0A13A5ED9070}"/>
              </a:ext>
            </a:extLst>
          </p:cNvPr>
          <p:cNvGrpSpPr/>
          <p:nvPr/>
        </p:nvGrpSpPr>
        <p:grpSpPr>
          <a:xfrm>
            <a:off x="6144011" y="3518561"/>
            <a:ext cx="1940125" cy="1138771"/>
            <a:chOff x="6894337" y="4532350"/>
            <a:chExt cx="1940125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894337" y="4532350"/>
              <a:ext cx="1940125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2815E635-538A-F14E-9BB8-F3FB760674AD}"/>
                </a:ext>
              </a:extLst>
            </p:cNvPr>
            <p:cNvSpPr/>
            <p:nvPr/>
          </p:nvSpPr>
          <p:spPr>
            <a:xfrm>
              <a:off x="7120871" y="5227446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1D351A8C-4E45-DC43-B5AA-D97A53D76B69}"/>
              </a:ext>
            </a:extLst>
          </p:cNvPr>
          <p:cNvSpPr/>
          <p:nvPr/>
        </p:nvSpPr>
        <p:spPr>
          <a:xfrm>
            <a:off x="3759180" y="1313546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 </a:t>
            </a:r>
            <a: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 . </a:t>
            </a:r>
            <a:r>
              <a:rPr lang="es-ES" sz="14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14423" y="1515187"/>
            <a:ext cx="355839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 u="none" dirty="0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 .</a:t>
            </a:r>
            <a:r>
              <a:rPr lang="es-ES" sz="16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1600" u="none" dirty="0">
                <a:latin typeface="EHUSans"/>
                <a:ea typeface="EHUSans"/>
                <a:cs typeface="EHUSans"/>
              </a:rPr>
              <a:t/>
            </a:r>
            <a:br>
              <a:rPr lang="es-ES" sz="1600" u="none" dirty="0">
                <a:latin typeface="EHUSans"/>
                <a:ea typeface="EHUSans"/>
                <a:cs typeface="EHUSans"/>
              </a:rPr>
            </a:br>
            <a:r>
              <a:rPr lang="es-ES" sz="16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 .</a:t>
            </a:r>
            <a:r>
              <a:rPr lang="es-ES" sz="16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600" b="0" u="none" dirty="0">
                <a:solidFill>
                  <a:schemeClr val="tx1"/>
                </a:solidFill>
                <a:latin typeface="EHUSans"/>
              </a:rPr>
              <a:t>DEDICATION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8399800-6A0D-BC41-B79B-F16FB4E1F8E2}"/>
              </a:ext>
            </a:extLst>
          </p:cNvPr>
          <p:cNvSpPr txBox="1"/>
          <p:nvPr/>
        </p:nvSpPr>
        <p:spPr>
          <a:xfrm>
            <a:off x="7723660" y="1433017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8552" y="1452709"/>
            <a:ext cx="678045" cy="67804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EFF687B-54A5-D6A1-CDC5-BBB363BEDBB8}"/>
              </a:ext>
            </a:extLst>
          </p:cNvPr>
          <p:cNvSpPr/>
          <p:nvPr/>
        </p:nvSpPr>
        <p:spPr>
          <a:xfrm>
            <a:off x="3919612" y="4349483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Gutxienekoa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</a:t>
            </a:r>
            <a: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Mínima .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Minimum</a:t>
            </a:r>
            <a:endParaRPr lang="es-ES" sz="14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500EB54-B889-E606-094E-0E1F31C04CFB}"/>
              </a:ext>
            </a:extLst>
          </p:cNvPr>
          <p:cNvSpPr txBox="1"/>
          <p:nvPr/>
        </p:nvSpPr>
        <p:spPr>
          <a:xfrm>
            <a:off x="3913560" y="5292105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2 </a:t>
            </a:r>
            <a:endParaRPr lang="es-ES" sz="5000" b="0" u="none" dirty="0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CA61DE3-CE3F-B074-1C85-6B79D1884C40}"/>
              </a:ext>
            </a:extLst>
          </p:cNvPr>
          <p:cNvSpPr/>
          <p:nvPr/>
        </p:nvSpPr>
        <p:spPr>
          <a:xfrm>
            <a:off x="4238076" y="5982972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28">
            <a:extLst>
              <a:ext uri="{FF2B5EF4-FFF2-40B4-BE49-F238E27FC236}">
                <a16:creationId xmlns:a16="http://schemas.microsoft.com/office/drawing/2014/main" xmlns="" id="{0E43D0A3-ABD9-F4C1-D082-6FBF82B91525}"/>
              </a:ext>
            </a:extLst>
          </p:cNvPr>
          <p:cNvSpPr/>
          <p:nvPr/>
        </p:nvSpPr>
        <p:spPr>
          <a:xfrm flipH="1">
            <a:off x="4068000" y="5274736"/>
            <a:ext cx="1872000" cy="104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2A97A21-AEB9-5650-E4C2-5D22210DCF69}"/>
              </a:ext>
            </a:extLst>
          </p:cNvPr>
          <p:cNvSpPr txBox="1"/>
          <p:nvPr/>
        </p:nvSpPr>
        <p:spPr>
          <a:xfrm>
            <a:off x="6140819" y="5275017"/>
            <a:ext cx="1940125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sym typeface="EHUSans"/>
              </a:rPr>
              <a:t>2</a:t>
            </a:r>
            <a:endParaRPr lang="es-ES" sz="50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337471C-75A8-A173-C1AD-E3948048DE9C}"/>
              </a:ext>
            </a:extLst>
          </p:cNvPr>
          <p:cNvSpPr/>
          <p:nvPr/>
        </p:nvSpPr>
        <p:spPr>
          <a:xfrm>
            <a:off x="6283573" y="591027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DACE9154-51BC-125D-FE1A-90B527EB2509}"/>
              </a:ext>
            </a:extLst>
          </p:cNvPr>
          <p:cNvSpPr/>
          <p:nvPr/>
        </p:nvSpPr>
        <p:spPr>
          <a:xfrm rot="5400000">
            <a:off x="4680000" y="2073617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xmlns="" id="{E9191458-EE08-33D9-0811-3237DE3197AC}"/>
              </a:ext>
            </a:extLst>
          </p:cNvPr>
          <p:cNvSpPr/>
          <p:nvPr/>
        </p:nvSpPr>
        <p:spPr>
          <a:xfrm rot="5400000">
            <a:off x="4680000" y="5074492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redondeado 36">
            <a:extLst>
              <a:ext uri="{FF2B5EF4-FFF2-40B4-BE49-F238E27FC236}">
                <a16:creationId xmlns:a16="http://schemas.microsoft.com/office/drawing/2014/main" xmlns="" id="{29808FD8-52B0-094D-B17D-FBAE6D5D0C40}"/>
              </a:ext>
            </a:extLst>
          </p:cNvPr>
          <p:cNvSpPr/>
          <p:nvPr/>
        </p:nvSpPr>
        <p:spPr>
          <a:xfrm>
            <a:off x="1187640" y="2221296"/>
            <a:ext cx="1958040" cy="1151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adroTexto 37">
            <a:extLst>
              <a:ext uri="{FF2B5EF4-FFF2-40B4-BE49-F238E27FC236}">
                <a16:creationId xmlns:a16="http://schemas.microsoft.com/office/drawing/2014/main" xmlns="" id="{4D2F240D-7587-B34A-B973-D48414056E4A}"/>
              </a:ext>
            </a:extLst>
          </p:cNvPr>
          <p:cNvSpPr/>
          <p:nvPr/>
        </p:nvSpPr>
        <p:spPr>
          <a:xfrm>
            <a:off x="1353240" y="2347656"/>
            <a:ext cx="156888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osoa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COMPLETA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FULL-TIME</a:t>
            </a:r>
            <a:endParaRPr lang="es-ES" sz="1800" b="0" u="none" strike="noStrike" spc="-1" dirty="0">
              <a:latin typeface="Arial"/>
            </a:endParaRPr>
          </a:p>
        </p:txBody>
      </p:sp>
      <p:sp>
        <p:nvSpPr>
          <p:cNvPr id="50" name="Rectángulo redondeado 43">
            <a:extLst>
              <a:ext uri="{FF2B5EF4-FFF2-40B4-BE49-F238E27FC236}">
                <a16:creationId xmlns:a16="http://schemas.microsoft.com/office/drawing/2014/main" xmlns="" id="{651E19C3-5B13-AE4E-9835-396E964D80EF}"/>
              </a:ext>
            </a:extLst>
          </p:cNvPr>
          <p:cNvSpPr/>
          <p:nvPr/>
        </p:nvSpPr>
        <p:spPr>
          <a:xfrm>
            <a:off x="1187640" y="3487056"/>
            <a:ext cx="1966320" cy="1115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adroTexto 44">
            <a:extLst>
              <a:ext uri="{FF2B5EF4-FFF2-40B4-BE49-F238E27FC236}">
                <a16:creationId xmlns:a16="http://schemas.microsoft.com/office/drawing/2014/main" xmlns="" id="{74366743-6135-6445-BFFD-4080196DC06D}"/>
              </a:ext>
            </a:extLst>
          </p:cNvPr>
          <p:cNvSpPr/>
          <p:nvPr/>
        </p:nvSpPr>
        <p:spPr>
          <a:xfrm>
            <a:off x="1100520" y="358317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>
                <a:solidFill>
                  <a:srgbClr val="BBE0E3"/>
                </a:solidFill>
                <a:latin typeface="EHUSerif"/>
                <a:ea typeface="EHUSans"/>
              </a:rPr>
              <a:t>PARTZIALA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PARCIAL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PART-TIME</a:t>
            </a:r>
            <a:endParaRPr lang="es-ES" sz="1800" b="0" u="none" strike="noStrike" spc="-1" dirty="0">
              <a:latin typeface="Arial"/>
            </a:endParaRPr>
          </a:p>
        </p:txBody>
      </p:sp>
      <p:sp>
        <p:nvSpPr>
          <p:cNvPr id="52" name="Rectángulo redondeado 43">
            <a:extLst>
              <a:ext uri="{FF2B5EF4-FFF2-40B4-BE49-F238E27FC236}">
                <a16:creationId xmlns:a16="http://schemas.microsoft.com/office/drawing/2014/main" xmlns="" id="{2297A97B-E497-3D4F-8633-5DA5EAD330C2}"/>
              </a:ext>
            </a:extLst>
          </p:cNvPr>
          <p:cNvSpPr/>
          <p:nvPr/>
        </p:nvSpPr>
        <p:spPr>
          <a:xfrm>
            <a:off x="1175760" y="5211816"/>
            <a:ext cx="1966320" cy="1079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xmlns="" id="{3F1C22FA-711F-B641-B7DC-83082397EFC9}"/>
              </a:ext>
            </a:extLst>
          </p:cNvPr>
          <p:cNvSpPr/>
          <p:nvPr/>
        </p:nvSpPr>
        <p:spPr>
          <a:xfrm>
            <a:off x="1031760" y="528741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>
                <a:solidFill>
                  <a:srgbClr val="BBE0E3"/>
                </a:solidFill>
                <a:latin typeface="EHUSerif"/>
                <a:ea typeface="EHUSans"/>
              </a:rPr>
              <a:t>GUTIAK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TODAS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ALL</a:t>
            </a:r>
            <a:endParaRPr lang="es-ES" sz="1800" b="0" u="none" strike="noStrike" spc="-1" dirty="0">
              <a:latin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671835"/>
      </p:ext>
    </p:extLst>
  </p:cSld>
  <p:clrMapOvr>
    <a:masterClrMapping/>
  </p:clrMapOvr>
  <p:transition spd="med" advTm="9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59C1376B-5ACB-2F4F-93CA-1AE7852DF2BF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C07C713-198C-5F42-9678-90E55EB2FDA6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37E5C5-CF6F-2F41-BA42-FC9E221123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AE0D37B-C788-6B46-AEB3-237E343D2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704" y="416914"/>
            <a:ext cx="8229600" cy="1143000"/>
          </a:xfrm>
        </p:spPr>
        <p:txBody>
          <a:bodyPr>
            <a:normAutofit/>
          </a:bodyPr>
          <a:lstStyle/>
          <a:p>
            <a:r>
              <a:rPr lang="es-ES" sz="2100" dirty="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 dirty="0">
                <a:latin typeface="EHUSerif" panose="02000503050000020004" pitchFamily="2" charset="0"/>
              </a:rPr>
              <a:t>  </a:t>
            </a:r>
            <a:r>
              <a:rPr lang="es-ES" sz="2100" b="0" dirty="0">
                <a:latin typeface="EHUSerif" panose="02000503050000020004" pitchFamily="2" charset="0"/>
              </a:rPr>
              <a:t>.</a:t>
            </a:r>
            <a:r>
              <a:rPr lang="es-ES" sz="2100" dirty="0">
                <a:latin typeface="EHUSerif" panose="02000503050000020004" pitchFamily="2" charset="0"/>
              </a:rPr>
              <a:t>  </a:t>
            </a:r>
            <a:r>
              <a:rPr lang="es-ES" sz="2100" dirty="0">
                <a:latin typeface="EHUSans" panose="02000503050000020004" pitchFamily="2" charset="0"/>
              </a:rPr>
              <a:t>EL DOCTORADO </a:t>
            </a:r>
            <a:r>
              <a:rPr lang="es-ES" sz="2100" b="0" dirty="0">
                <a:latin typeface="EHUSans" panose="02000503050000020004" pitchFamily="2" charset="0"/>
              </a:rPr>
              <a:t> .  DOCTORAL STUDIES</a:t>
            </a:r>
          </a:p>
        </p:txBody>
      </p:sp>
      <p:sp>
        <p:nvSpPr>
          <p:cNvPr id="20" name="5 CuadroTexto"/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D35AFA81-0A50-F843-AE6C-2C5D3CE07E2D}"/>
              </a:ext>
            </a:extLst>
          </p:cNvPr>
          <p:cNvGrpSpPr/>
          <p:nvPr/>
        </p:nvGrpSpPr>
        <p:grpSpPr>
          <a:xfrm>
            <a:off x="579107" y="1844824"/>
            <a:ext cx="2624741" cy="1493021"/>
            <a:chOff x="579107" y="1988840"/>
            <a:chExt cx="2624741" cy="1493021"/>
          </a:xfrm>
        </p:grpSpPr>
        <p:sp>
          <p:nvSpPr>
            <p:cNvPr id="22" name="CuadroTexto 21"/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CuadroTexto 23"/>
          <p:cNvSpPr txBox="1"/>
          <p:nvPr/>
        </p:nvSpPr>
        <p:spPr>
          <a:xfrm>
            <a:off x="3375595" y="2537030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763342" y="2643009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355836" y="2643010"/>
            <a:ext cx="528877" cy="384938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084168" y="5082061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</a:t>
            </a:r>
          </a:p>
        </p:txBody>
      </p:sp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4211960" y="4311225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uadroTexto 30"/>
          <p:cNvSpPr txBox="1"/>
          <p:nvPr/>
        </p:nvSpPr>
        <p:spPr>
          <a:xfrm>
            <a:off x="3453344" y="5048960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sp>
        <p:nvSpPr>
          <p:cNvPr id="37" name="Flecha derecha 36"/>
          <p:cNvSpPr/>
          <p:nvPr/>
        </p:nvSpPr>
        <p:spPr>
          <a:xfrm rot="5400000">
            <a:off x="4532325" y="3467431"/>
            <a:ext cx="433292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99592" y="4005064"/>
            <a:ext cx="7676664" cy="198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A209A26-666A-9E43-AFCD-951DF3D67DDE}"/>
              </a:ext>
            </a:extLst>
          </p:cNvPr>
          <p:cNvSpPr txBox="1"/>
          <p:nvPr/>
        </p:nvSpPr>
        <p:spPr>
          <a:xfrm>
            <a:off x="7020272" y="2556195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1E0FF0D4-C0FA-1C4F-B971-C3DB200A1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60877" y="4089626"/>
            <a:ext cx="986769" cy="986769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AE1C9B52-03E3-A646-9BFC-D695861F0E59}"/>
              </a:ext>
            </a:extLst>
          </p:cNvPr>
          <p:cNvGrpSpPr/>
          <p:nvPr/>
        </p:nvGrpSpPr>
        <p:grpSpPr>
          <a:xfrm>
            <a:off x="1782748" y="4089626"/>
            <a:ext cx="1065566" cy="1048507"/>
            <a:chOff x="1700543" y="4312155"/>
            <a:chExt cx="1133069" cy="113306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B1BB1763-BE00-CF4C-9B84-E53DB2A8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2C33D593-4949-4D48-B395-CC17D3F0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1607611" y="5048960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473532"/>
      </p:ext>
    </p:extLst>
  </p:cSld>
  <p:clrMapOvr>
    <a:masterClrMapping/>
  </p:clrMapOvr>
  <p:transition spd="med" advTm="30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1400D8F-019E-5B42-BFBD-0AA4F8AE3B15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15AC617-FEA3-CF4B-AEAF-B4383F681C6C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xmlns="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007875" y="470369"/>
            <a:ext cx="7756956" cy="8160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 dirty="0">
                <a:solidFill>
                  <a:schemeClr val="bg1"/>
                </a:solidFill>
                <a:latin typeface="EHUSerif"/>
              </a:rPr>
              <a:t>BEHIN BEHINEKO BAJAK</a:t>
            </a:r>
            <a:r>
              <a:rPr lang="es-ES" sz="2400" b="0" dirty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400" dirty="0">
                <a:solidFill>
                  <a:schemeClr val="bg1"/>
                </a:solidFill>
                <a:latin typeface="EHUSerif"/>
              </a:rPr>
              <a:t>  </a:t>
            </a:r>
            <a:r>
              <a:rPr lang="es-ES" sz="2400" dirty="0">
                <a:solidFill>
                  <a:schemeClr val="tx1"/>
                </a:solidFill>
                <a:latin typeface="EHUSans" panose="02000503050000020004" pitchFamily="2" charset="0"/>
              </a:rPr>
              <a:t>BAJAS TEMPORALES . </a:t>
            </a:r>
            <a:r>
              <a:rPr lang="es-ES" sz="2400" b="0" dirty="0">
                <a:latin typeface="EHUSans"/>
              </a:rPr>
              <a:t>TEMPORARY LEAVES</a:t>
            </a: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xmlns="" id="{62B27E97-6BFD-264F-A876-836FB363C1D1}"/>
              </a:ext>
            </a:extLst>
          </p:cNvPr>
          <p:cNvSpPr/>
          <p:nvPr/>
        </p:nvSpPr>
        <p:spPr>
          <a:xfrm>
            <a:off x="5020122" y="1576812"/>
            <a:ext cx="24323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78DCB05-7911-1D45-8CF2-ADB89D944F24}"/>
              </a:ext>
            </a:extLst>
          </p:cNvPr>
          <p:cNvSpPr txBox="1"/>
          <p:nvPr/>
        </p:nvSpPr>
        <p:spPr>
          <a:xfrm>
            <a:off x="5132635" y="1843700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202" y="3030315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33998" y="2931446"/>
            <a:ext cx="1016274" cy="1016274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D21EEE4-E370-E84D-B197-AEF56E90664E}"/>
              </a:ext>
            </a:extLst>
          </p:cNvPr>
          <p:cNvSpPr txBox="1"/>
          <p:nvPr/>
        </p:nvSpPr>
        <p:spPr>
          <a:xfrm>
            <a:off x="2879727" y="3894168"/>
            <a:ext cx="509376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Baja-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egoeran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ezin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jarduerarik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. </a:t>
            </a:r>
            <a:b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Bajek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Arial"/>
                <a:sym typeface="EHUSans"/>
              </a:rPr>
              <a:t> 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ez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dute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eraginik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iraupenean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 </a:t>
            </a:r>
            <a:b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Tesiaren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aurkezpenaren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data 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eguneratzen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GAURen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</a:t>
            </a:r>
            <a:endParaRPr lang="es-ES" sz="1000" u="none" dirty="0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tx1"/>
                </a:solidFill>
                <a:latin typeface="EHUSans"/>
              </a:rPr>
              <a:t>En estado de baja no se puede desarrollar ninguna actividad. Las bajas no afectan a la duración. </a:t>
            </a:r>
            <a:br>
              <a:rPr lang="es-ES" sz="1000" u="none" dirty="0">
                <a:solidFill>
                  <a:schemeClr val="tx1"/>
                </a:solidFill>
                <a:latin typeface="EHUSans"/>
              </a:rPr>
            </a:br>
            <a:r>
              <a:rPr lang="es-ES" sz="1000" u="none" dirty="0">
                <a:solidFill>
                  <a:schemeClr val="tx1"/>
                </a:solidFill>
                <a:latin typeface="EHUSans"/>
              </a:rPr>
              <a:t>La fecha de la defensa se recalcula en GAUR.</a:t>
            </a:r>
            <a:endParaRPr lang="es-ES" dirty="0">
              <a:solidFill>
                <a:schemeClr val="tx1"/>
              </a:solidFill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No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activity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can be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carried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out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while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. </a:t>
            </a:r>
            <a:br>
              <a:rPr lang="es-ES" sz="1000" b="0" u="none" dirty="0">
                <a:solidFill>
                  <a:schemeClr val="tx1"/>
                </a:solidFill>
                <a:latin typeface="EHUSans"/>
              </a:rPr>
            </a:b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Leaves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d</a:t>
            </a: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o not affect the duration. </a:t>
            </a:r>
            <a:br>
              <a:rPr lang="en-US" sz="1000" b="0" u="none" dirty="0">
                <a:solidFill>
                  <a:schemeClr val="tx1"/>
                </a:solidFill>
                <a:latin typeface="EHUSans"/>
              </a:rPr>
            </a:b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Thesis defense date is recalculated on GAUR.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B5E7458E-4C4C-744A-8428-0BA943ABA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0252" y="4063364"/>
            <a:ext cx="791497" cy="791497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66D52D6-7940-4746-9D23-24BA170087A3}"/>
              </a:ext>
            </a:extLst>
          </p:cNvPr>
          <p:cNvSpPr txBox="1"/>
          <p:nvPr/>
        </p:nvSpPr>
        <p:spPr>
          <a:xfrm>
            <a:off x="3213343" y="5449689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5A90CD18-A4FF-274E-BB66-01529F7D9F71}"/>
              </a:ext>
            </a:extLst>
          </p:cNvPr>
          <p:cNvSpPr/>
          <p:nvPr/>
        </p:nvSpPr>
        <p:spPr>
          <a:xfrm flipH="1">
            <a:off x="3096000" y="5489371"/>
            <a:ext cx="1080000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DAC88808-C681-9240-8AA8-85F9CCB0A72D}"/>
              </a:ext>
            </a:extLst>
          </p:cNvPr>
          <p:cNvSpPr/>
          <p:nvPr/>
        </p:nvSpPr>
        <p:spPr>
          <a:xfrm>
            <a:off x="2819312" y="5986973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2" name="Rectángulo redondeado 44">
            <a:extLst>
              <a:ext uri="{FF2B5EF4-FFF2-40B4-BE49-F238E27FC236}">
                <a16:creationId xmlns:a16="http://schemas.microsoft.com/office/drawing/2014/main" xmlns="" id="{B13128F7-B8A0-904A-D524-3B4D43DB697F}"/>
              </a:ext>
            </a:extLst>
          </p:cNvPr>
          <p:cNvSpPr/>
          <p:nvPr/>
        </p:nvSpPr>
        <p:spPr>
          <a:xfrm flipH="1">
            <a:off x="5102615" y="5481484"/>
            <a:ext cx="2430301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CF9CBBE-8761-C2F5-CB60-EE00E9E866B9}"/>
              </a:ext>
            </a:extLst>
          </p:cNvPr>
          <p:cNvSpPr/>
          <p:nvPr/>
        </p:nvSpPr>
        <p:spPr>
          <a:xfrm>
            <a:off x="5063071" y="5482335"/>
            <a:ext cx="246984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Denbora-tartea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araudi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espezifikoak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mugatzen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du </a:t>
            </a:r>
            <a:r>
              <a:rPr lang="es-ES" sz="8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.</a:t>
            </a:r>
            <a:endParaRPr lang="es-ES" dirty="0">
              <a:solidFill>
                <a:schemeClr val="tx1"/>
              </a:solidFill>
              <a:sym typeface="EHUSans"/>
            </a:endParaRPr>
          </a:p>
          <a:p>
            <a:r>
              <a:rPr lang="es-ES" sz="800" u="none" dirty="0">
                <a:solidFill>
                  <a:schemeClr val="tx1"/>
                </a:solidFill>
                <a:latin typeface="EHUSans"/>
                <a:sym typeface="EHUSans"/>
              </a:rPr>
              <a:t>El</a:t>
            </a:r>
            <a:r>
              <a:rPr lang="es-ES" sz="800" u="none" dirty="0">
                <a:solidFill>
                  <a:schemeClr val="tx1"/>
                </a:solidFill>
                <a:latin typeface="EHUSans"/>
              </a:rPr>
              <a:t> límite de tiempo viene determinado por la regulación específica</a:t>
            </a:r>
          </a:p>
          <a:p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Time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limit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depends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the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specific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regulation</a:t>
            </a:r>
            <a:endParaRPr lang="es-ES" sz="8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Rectángulo redondeado 22">
            <a:extLst>
              <a:ext uri="{FF2B5EF4-FFF2-40B4-BE49-F238E27FC236}">
                <a16:creationId xmlns:a16="http://schemas.microsoft.com/office/drawing/2014/main" xmlns="" id="{92237293-C658-6CAF-6D8F-0307EB995FFD}"/>
              </a:ext>
            </a:extLst>
          </p:cNvPr>
          <p:cNvSpPr/>
          <p:nvPr/>
        </p:nvSpPr>
        <p:spPr>
          <a:xfrm>
            <a:off x="2551677" y="1591812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6888CE2-385C-FB08-14DD-5338CED4E504}"/>
              </a:ext>
            </a:extLst>
          </p:cNvPr>
          <p:cNvSpPr txBox="1"/>
          <p:nvPr/>
        </p:nvSpPr>
        <p:spPr>
          <a:xfrm>
            <a:off x="2642308" y="1850945"/>
            <a:ext cx="194289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(99/2011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rd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)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BAJAS (RD99/2011)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LEAVES (RD 99/2011)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xmlns="" id="{244AA08F-B104-A7A7-AFD1-691CE17C6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130" y="3065776"/>
            <a:ext cx="708327" cy="7083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882382"/>
      </p:ext>
    </p:extLst>
  </p:cSld>
  <p:clrMapOvr>
    <a:masterClrMapping/>
  </p:clrMapOvr>
  <p:transition spd="med" advTm="49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2978435" y="4605326"/>
            <a:ext cx="280498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Irakasle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eta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Ikertzaileen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Gerenteordetza</a:t>
            </a: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	</a:t>
            </a:r>
            <a:endParaRPr lang="es-ES" sz="1400" dirty="0">
              <a:solidFill>
                <a:schemeClr val="tx1"/>
              </a:solidFill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Vicegerencia de Personal Docente e Investigador</a:t>
            </a:r>
            <a:endParaRPr lang="es-ES" sz="140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Vice-manager office for Teaching and Research Staff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339F8B8-738E-1B4B-ABAE-5437AA4193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F8C10D3-98C0-544E-BB4D-A80B48C600A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E3A6D4F-D142-BB4A-BDF3-6B6B7B7D99C1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251BB6F2-6910-164D-9F42-8038DFA8316D}"/>
              </a:ext>
            </a:extLst>
          </p:cNvPr>
          <p:cNvSpPr txBox="1">
            <a:spLocks/>
          </p:cNvSpPr>
          <p:nvPr/>
        </p:nvSpPr>
        <p:spPr>
          <a:xfrm>
            <a:off x="1513850" y="477883"/>
            <a:ext cx="5863087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dirty="0">
                <a:solidFill>
                  <a:schemeClr val="bg1"/>
                </a:solidFill>
                <a:latin typeface="EHUSerif"/>
              </a:rPr>
              <a:t>Bajen </a:t>
            </a:r>
            <a:r>
              <a:rPr lang="es-ES" sz="2200" dirty="0" err="1">
                <a:solidFill>
                  <a:schemeClr val="bg1"/>
                </a:solidFill>
                <a:latin typeface="EHUSerif"/>
              </a:rPr>
              <a:t>izapidetzea</a:t>
            </a:r>
            <a:r>
              <a:rPr lang="es-ES" sz="2200" b="0" dirty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2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200" dirty="0">
                <a:latin typeface="EHUSans"/>
              </a:rPr>
              <a:t>Tramitación de bajas</a:t>
            </a:r>
            <a:r>
              <a:rPr lang="es-ES" sz="2200" b="0" dirty="0">
                <a:latin typeface="EHUSans"/>
              </a:rPr>
              <a:t>.</a:t>
            </a:r>
            <a:r>
              <a:rPr lang="es-ES" sz="2200" dirty="0">
                <a:latin typeface="EHUSans"/>
              </a:rPr>
              <a:t> </a:t>
            </a:r>
            <a:br>
              <a:rPr lang="es-ES" sz="2200" dirty="0">
                <a:latin typeface="EHUSans"/>
              </a:rPr>
            </a:br>
            <a:r>
              <a:rPr lang="es-ES" sz="2200" b="0" dirty="0" err="1">
                <a:latin typeface="EHUSans"/>
              </a:rPr>
              <a:t>Procedures</a:t>
            </a:r>
            <a:r>
              <a:rPr lang="es-ES" sz="2200" b="0" dirty="0">
                <a:latin typeface="EHUSans"/>
              </a:rPr>
              <a:t> </a:t>
            </a:r>
            <a:r>
              <a:rPr lang="es-ES" sz="2200" b="0" dirty="0" err="1">
                <a:latin typeface="EHUSans"/>
              </a:rPr>
              <a:t>for</a:t>
            </a:r>
            <a:r>
              <a:rPr lang="es-ES" sz="2200" b="0" dirty="0">
                <a:latin typeface="EHUSans"/>
              </a:rPr>
              <a:t> </a:t>
            </a:r>
            <a:r>
              <a:rPr lang="es-ES" sz="2200" b="0" dirty="0" err="1">
                <a:latin typeface="EHUSans"/>
              </a:rPr>
              <a:t>leaves</a:t>
            </a:r>
            <a:endParaRPr lang="es-ES" sz="2200" b="0" dirty="0">
              <a:latin typeface="EHUSans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C5316A45-B3DD-894E-95E6-5EA6D33A7887}"/>
              </a:ext>
            </a:extLst>
          </p:cNvPr>
          <p:cNvSpPr txBox="1"/>
          <p:nvPr/>
        </p:nvSpPr>
        <p:spPr>
          <a:xfrm>
            <a:off x="3783457" y="3584139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340D893F-EE45-B342-8B20-87A13EE62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806" y="3971755"/>
            <a:ext cx="776679" cy="7766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4CD76877-D72C-944B-866A-BD9570064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79622" y="3918584"/>
            <a:ext cx="927266" cy="927266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xmlns="" id="{C9CEE074-CE94-F14C-8E42-94D66516B978}"/>
              </a:ext>
            </a:extLst>
          </p:cNvPr>
          <p:cNvSpPr/>
          <p:nvPr/>
        </p:nvSpPr>
        <p:spPr>
          <a:xfrm>
            <a:off x="794113" y="1872463"/>
            <a:ext cx="1850511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FB6A438-F3D1-844E-8850-CA41B8DA8A31}"/>
              </a:ext>
            </a:extLst>
          </p:cNvPr>
          <p:cNvSpPr txBox="1"/>
          <p:nvPr/>
        </p:nvSpPr>
        <p:spPr>
          <a:xfrm>
            <a:off x="958635" y="2147092"/>
            <a:ext cx="156916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err="1">
                <a:solidFill>
                  <a:schemeClr val="accent1"/>
                </a:solidFill>
                <a:latin typeface="EHUSans"/>
                <a:ea typeface="EHUSans"/>
                <a:cs typeface="EHUSans"/>
                <a:sym typeface="EHUSans"/>
              </a:rPr>
              <a:t>ikaslea</a:t>
            </a:r>
          </a:p>
          <a:p>
            <a:pPr algn="l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estudiante</a:t>
            </a:r>
          </a:p>
          <a:p>
            <a:pPr algn="l"/>
            <a:r>
              <a:rPr lang="es-ES" sz="1800" b="0" u="none">
                <a:solidFill>
                  <a:schemeClr val="bg1"/>
                </a:solidFill>
                <a:latin typeface="EHUSans"/>
              </a:rPr>
              <a:t>candidate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  <a:p>
            <a:pPr algn="r"/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xmlns="" id="{F0202CEF-F1CF-C74D-A2CA-51B774F5B93D}"/>
              </a:ext>
            </a:extLst>
          </p:cNvPr>
          <p:cNvSpPr/>
          <p:nvPr/>
        </p:nvSpPr>
        <p:spPr>
          <a:xfrm>
            <a:off x="6598493" y="1771311"/>
            <a:ext cx="1853414" cy="14698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6537509E-500C-4B4A-9FFE-E774A34EE154}"/>
              </a:ext>
            </a:extLst>
          </p:cNvPr>
          <p:cNvSpPr txBox="1"/>
          <p:nvPr/>
        </p:nvSpPr>
        <p:spPr>
          <a:xfrm>
            <a:off x="6731860" y="1919112"/>
            <a:ext cx="188717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UPV/EHU</a:t>
            </a:r>
          </a:p>
          <a:p>
            <a:pPr algn="l"/>
            <a:r>
              <a:rPr lang="es-ES" sz="1800" u="none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langilea</a:t>
            </a:r>
            <a:endParaRPr lang="es-ES" sz="1800" u="none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l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trabajador</a:t>
            </a:r>
          </a:p>
          <a:p>
            <a:pPr algn="l"/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employee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9">
            <a:extLst>
              <a:ext uri="{FF2B5EF4-FFF2-40B4-BE49-F238E27FC236}">
                <a16:creationId xmlns:a16="http://schemas.microsoft.com/office/drawing/2014/main" xmlns="" id="{FA391511-B235-E424-9D54-253CDDAC6269}"/>
              </a:ext>
            </a:extLst>
          </p:cNvPr>
          <p:cNvSpPr/>
          <p:nvPr/>
        </p:nvSpPr>
        <p:spPr>
          <a:xfrm>
            <a:off x="752081" y="3316598"/>
            <a:ext cx="1850400" cy="1572116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AA1723CC-E3FA-1662-9CB3-2820C9D89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8575" y="4877897"/>
            <a:ext cx="822987" cy="822987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F319DDFD-5DA0-6B94-D204-97C34DF1D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00122" y="4767574"/>
            <a:ext cx="1016274" cy="1016274"/>
          </a:xfrm>
          <a:prstGeom prst="rect">
            <a:avLst/>
          </a:prstGeom>
        </p:spPr>
      </p:pic>
      <p:sp>
        <p:nvSpPr>
          <p:cNvPr id="17" name="Rectángulo redondeado 9">
            <a:extLst>
              <a:ext uri="{FF2B5EF4-FFF2-40B4-BE49-F238E27FC236}">
                <a16:creationId xmlns:a16="http://schemas.microsoft.com/office/drawing/2014/main" xmlns="" id="{B9A70B82-374B-215C-FC75-3E87D4F6CAC5}"/>
              </a:ext>
            </a:extLst>
          </p:cNvPr>
          <p:cNvSpPr/>
          <p:nvPr/>
        </p:nvSpPr>
        <p:spPr>
          <a:xfrm>
            <a:off x="6682328" y="4888714"/>
            <a:ext cx="1643304" cy="79415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xmlns="" id="{B33D5193-FBFC-3584-DA90-70D05854F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493" y="3530183"/>
            <a:ext cx="846307" cy="846309"/>
          </a:xfrm>
          <a:prstGeom prst="rect">
            <a:avLst/>
          </a:prstGeom>
        </p:spPr>
      </p:pic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xmlns="" id="{065A408A-CBCD-67B8-C7BE-5B6F88C1C9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854" y="3442377"/>
            <a:ext cx="682141" cy="682143"/>
          </a:xfrm>
          <a:prstGeom prst="rect">
            <a:avLst/>
          </a:prstGeom>
        </p:spPr>
      </p:pic>
      <p:sp>
        <p:nvSpPr>
          <p:cNvPr id="32" name="Flecha derecha 17">
            <a:extLst>
              <a:ext uri="{FF2B5EF4-FFF2-40B4-BE49-F238E27FC236}">
                <a16:creationId xmlns:a16="http://schemas.microsoft.com/office/drawing/2014/main" xmlns="" id="{66E0CCE3-2306-FC4E-B5EA-B816D1F84D4B}"/>
              </a:ext>
            </a:extLst>
          </p:cNvPr>
          <p:cNvSpPr/>
          <p:nvPr/>
        </p:nvSpPr>
        <p:spPr>
          <a:xfrm>
            <a:off x="2816125" y="3627063"/>
            <a:ext cx="720000" cy="464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Flecha derecha 17">
            <a:extLst>
              <a:ext uri="{FF2B5EF4-FFF2-40B4-BE49-F238E27FC236}">
                <a16:creationId xmlns:a16="http://schemas.microsoft.com/office/drawing/2014/main" xmlns="" id="{F5B49AD1-D40D-424F-A022-5254414F0248}"/>
              </a:ext>
            </a:extLst>
          </p:cNvPr>
          <p:cNvSpPr/>
          <p:nvPr/>
        </p:nvSpPr>
        <p:spPr>
          <a:xfrm rot="10800000">
            <a:off x="2912469" y="2215503"/>
            <a:ext cx="720000" cy="4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Flecha derecha 17">
            <a:extLst>
              <a:ext uri="{FF2B5EF4-FFF2-40B4-BE49-F238E27FC236}">
                <a16:creationId xmlns:a16="http://schemas.microsoft.com/office/drawing/2014/main" xmlns="" id="{474E3E8C-317B-D440-8895-84F72DAA36FD}"/>
              </a:ext>
            </a:extLst>
          </p:cNvPr>
          <p:cNvSpPr/>
          <p:nvPr/>
        </p:nvSpPr>
        <p:spPr>
          <a:xfrm rot="10800000">
            <a:off x="5770531" y="496266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Flecha derecha 17">
            <a:extLst>
              <a:ext uri="{FF2B5EF4-FFF2-40B4-BE49-F238E27FC236}">
                <a16:creationId xmlns:a16="http://schemas.microsoft.com/office/drawing/2014/main" xmlns="" id="{D6022A37-72CD-6F43-81CD-2C2F3151E66B}"/>
              </a:ext>
            </a:extLst>
          </p:cNvPr>
          <p:cNvSpPr/>
          <p:nvPr/>
        </p:nvSpPr>
        <p:spPr>
          <a:xfrm>
            <a:off x="5769625" y="216942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Flecha derecha 17">
            <a:extLst>
              <a:ext uri="{FF2B5EF4-FFF2-40B4-BE49-F238E27FC236}">
                <a16:creationId xmlns:a16="http://schemas.microsoft.com/office/drawing/2014/main" xmlns="" id="{9FDB0513-4DFD-684B-AEA6-D4B61B71E2BD}"/>
              </a:ext>
            </a:extLst>
          </p:cNvPr>
          <p:cNvSpPr/>
          <p:nvPr/>
        </p:nvSpPr>
        <p:spPr>
          <a:xfrm rot="10800000">
            <a:off x="5770531" y="355254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EBD40EF8-216B-6140-A4BE-3313CA9856F1}"/>
              </a:ext>
            </a:extLst>
          </p:cNvPr>
          <p:cNvGrpSpPr/>
          <p:nvPr/>
        </p:nvGrpSpPr>
        <p:grpSpPr>
          <a:xfrm>
            <a:off x="3158682" y="1795094"/>
            <a:ext cx="2624741" cy="1493021"/>
            <a:chOff x="579107" y="1988840"/>
            <a:chExt cx="2624741" cy="1493021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EE6562CE-8689-B745-8C0D-895E1917E74A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dirty="0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 dirty="0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xmlns="" id="{BFBFFFC2-48E0-6948-A42B-15B88DC1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947590"/>
      </p:ext>
    </p:extLst>
  </p:cSld>
  <p:clrMapOvr>
    <a:masterClrMapping/>
  </p:clrMapOvr>
  <p:transition spd="med" advTm="41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1400D8F-019E-5B42-BFBD-0AA4F8AE3B15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15AC617-FEA3-CF4B-AEAF-B4383F681C6C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xmlns="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007875" y="470369"/>
            <a:ext cx="7756956" cy="8160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 dirty="0">
                <a:solidFill>
                  <a:schemeClr val="bg1"/>
                </a:solidFill>
                <a:latin typeface="EHUSerif"/>
              </a:rPr>
              <a:t>LUZAPENAK eta BAJAK</a:t>
            </a:r>
            <a:r>
              <a:rPr lang="es-ES" sz="2400" b="0" dirty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4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EHUSans" panose="02000503050000020004" pitchFamily="2" charset="0"/>
              </a:rPr>
              <a:t>PRÓRROGAS y BAJAS</a:t>
            </a:r>
            <a:r>
              <a:rPr lang="es-ES" sz="2400" dirty="0">
                <a:latin typeface="EHUSans"/>
              </a:rPr>
              <a:t> . </a:t>
            </a:r>
            <a:r>
              <a:rPr lang="es-ES" sz="2400" b="0" dirty="0">
                <a:latin typeface="EHUSans"/>
              </a:rPr>
              <a:t>EXTENSIONS and LEAVES</a:t>
            </a: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993955B9-07C4-E241-BC68-12537AA080F6}"/>
              </a:ext>
            </a:extLst>
          </p:cNvPr>
          <p:cNvSpPr/>
          <p:nvPr/>
        </p:nvSpPr>
        <p:spPr>
          <a:xfrm>
            <a:off x="828875" y="1715508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FEA1216B-ABF4-0A45-9A48-D49568ADDD7D}"/>
              </a:ext>
            </a:extLst>
          </p:cNvPr>
          <p:cNvSpPr txBox="1"/>
          <p:nvPr/>
        </p:nvSpPr>
        <p:spPr>
          <a:xfrm>
            <a:off x="1051001" y="2042266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PRÓRROGAS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EXTENSIONS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xmlns="" id="{4DED7014-2774-A74A-9B7F-C8449419CD71}"/>
              </a:ext>
            </a:extLst>
          </p:cNvPr>
          <p:cNvSpPr/>
          <p:nvPr/>
        </p:nvSpPr>
        <p:spPr>
          <a:xfrm>
            <a:off x="3362410" y="1736952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588D5875-1314-ED4D-AA06-A67F44B87C9A}"/>
              </a:ext>
            </a:extLst>
          </p:cNvPr>
          <p:cNvSpPr txBox="1"/>
          <p:nvPr/>
        </p:nvSpPr>
        <p:spPr>
          <a:xfrm>
            <a:off x="3528086" y="2042266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bajak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BAJAS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LEAVES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xmlns="" id="{62B27E97-6BFD-264F-A876-836FB363C1D1}"/>
              </a:ext>
            </a:extLst>
          </p:cNvPr>
          <p:cNvSpPr/>
          <p:nvPr/>
        </p:nvSpPr>
        <p:spPr>
          <a:xfrm>
            <a:off x="5884017" y="1721952"/>
            <a:ext cx="24323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78DCB05-7911-1D45-8CF2-ADB89D944F24}"/>
              </a:ext>
            </a:extLst>
          </p:cNvPr>
          <p:cNvSpPr txBox="1"/>
          <p:nvPr/>
        </p:nvSpPr>
        <p:spPr>
          <a:xfrm>
            <a:off x="6049693" y="1988840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431" y="3175455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00680" y="3076586"/>
            <a:ext cx="1016274" cy="101627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C721437F-A984-0A47-9322-1A320DF9F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134" y="3190897"/>
            <a:ext cx="777580" cy="77758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AC8B9DD4-0D09-7C41-91BB-5D2330DBD0F7}"/>
              </a:ext>
            </a:extLst>
          </p:cNvPr>
          <p:cNvSpPr txBox="1"/>
          <p:nvPr/>
        </p:nvSpPr>
        <p:spPr>
          <a:xfrm>
            <a:off x="1259632" y="3143292"/>
            <a:ext cx="659489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+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CC3CFC23-020D-1141-8F7B-6A0DE04EF5F3}"/>
              </a:ext>
            </a:extLst>
          </p:cNvPr>
          <p:cNvSpPr txBox="1"/>
          <p:nvPr/>
        </p:nvSpPr>
        <p:spPr>
          <a:xfrm>
            <a:off x="1418479" y="4358897"/>
            <a:ext cx="145220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xmlns="" id="{FDC9DAB1-FAA0-3348-BC74-83330BC2A58F}"/>
              </a:ext>
            </a:extLst>
          </p:cNvPr>
          <p:cNvSpPr/>
          <p:nvPr/>
        </p:nvSpPr>
        <p:spPr>
          <a:xfrm flipH="1">
            <a:off x="1618142" y="4382805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CC8E10CB-8545-EE4D-84B2-FD05995D1761}"/>
              </a:ext>
            </a:extLst>
          </p:cNvPr>
          <p:cNvSpPr/>
          <p:nvPr/>
        </p:nvSpPr>
        <p:spPr>
          <a:xfrm>
            <a:off x="1600347" y="4944251"/>
            <a:ext cx="1226202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66D52D6-7940-4746-9D23-24BA170087A3}"/>
              </a:ext>
            </a:extLst>
          </p:cNvPr>
          <p:cNvSpPr txBox="1"/>
          <p:nvPr/>
        </p:nvSpPr>
        <p:spPr>
          <a:xfrm>
            <a:off x="4030510" y="440696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5A90CD18-A4FF-274E-BB66-01529F7D9F71}"/>
              </a:ext>
            </a:extLst>
          </p:cNvPr>
          <p:cNvSpPr/>
          <p:nvPr/>
        </p:nvSpPr>
        <p:spPr>
          <a:xfrm flipH="1">
            <a:off x="4194128" y="440973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DAC88808-C681-9240-8AA8-85F9CCB0A72D}"/>
              </a:ext>
            </a:extLst>
          </p:cNvPr>
          <p:cNvSpPr/>
          <p:nvPr/>
        </p:nvSpPr>
        <p:spPr>
          <a:xfrm>
            <a:off x="3995327" y="494425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94E5FC4-AC96-BCFA-35F0-38E8D28837CE}"/>
              </a:ext>
            </a:extLst>
          </p:cNvPr>
          <p:cNvSpPr txBox="1"/>
          <p:nvPr/>
        </p:nvSpPr>
        <p:spPr>
          <a:xfrm>
            <a:off x="6569848" y="441735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+x</a:t>
            </a:r>
            <a:endParaRPr lang="es-ES" sz="40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6" name="Rectángulo redondeado 44">
            <a:extLst>
              <a:ext uri="{FF2B5EF4-FFF2-40B4-BE49-F238E27FC236}">
                <a16:creationId xmlns:a16="http://schemas.microsoft.com/office/drawing/2014/main" xmlns="" id="{3B516A50-4110-3387-13BE-E0D7D9A33BB8}"/>
              </a:ext>
            </a:extLst>
          </p:cNvPr>
          <p:cNvSpPr/>
          <p:nvPr/>
        </p:nvSpPr>
        <p:spPr>
          <a:xfrm flipH="1">
            <a:off x="6733466" y="442012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5BC1704-D04D-E97C-5902-BE13CF420546}"/>
              </a:ext>
            </a:extLst>
          </p:cNvPr>
          <p:cNvSpPr/>
          <p:nvPr/>
        </p:nvSpPr>
        <p:spPr>
          <a:xfrm>
            <a:off x="6534665" y="495464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xmlns="" id="{8158E479-F6FC-F343-9392-1B5DFEDDB3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485" y="3124891"/>
            <a:ext cx="846307" cy="846309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2E0ECCB-8E9A-ED48-9B62-865F91CBFE0C}"/>
              </a:ext>
            </a:extLst>
          </p:cNvPr>
          <p:cNvGrpSpPr/>
          <p:nvPr/>
        </p:nvGrpSpPr>
        <p:grpSpPr>
          <a:xfrm>
            <a:off x="4054629" y="5501028"/>
            <a:ext cx="1623600" cy="843840"/>
            <a:chOff x="3924000" y="5472000"/>
            <a:chExt cx="1623600" cy="843840"/>
          </a:xfrm>
        </p:grpSpPr>
        <p:sp>
          <p:nvSpPr>
            <p:cNvPr id="30" name="Rectángulo redondeado 29">
              <a:extLst>
                <a:ext uri="{FF2B5EF4-FFF2-40B4-BE49-F238E27FC236}">
                  <a16:creationId xmlns:a16="http://schemas.microsoft.com/office/drawing/2014/main" xmlns="" id="{BC98352D-540B-EA44-BE47-CD13A28192FE}"/>
                </a:ext>
              </a:extLst>
            </p:cNvPr>
            <p:cNvSpPr/>
            <p:nvPr/>
          </p:nvSpPr>
          <p:spPr>
            <a:xfrm>
              <a:off x="3924000" y="5472000"/>
              <a:ext cx="1418760" cy="56772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94775A29-5CEE-9745-9659-E1AE383C06FE}"/>
                </a:ext>
              </a:extLst>
            </p:cNvPr>
            <p:cNvSpPr/>
            <p:nvPr/>
          </p:nvSpPr>
          <p:spPr>
            <a:xfrm>
              <a:off x="4444560" y="5498640"/>
              <a:ext cx="1103040" cy="45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strike="noStrike" spc="-1" dirty="0" err="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r>
                <a:rPr dirty="0"/>
                <a:t/>
              </a:r>
              <a:br>
                <a:rPr dirty="0"/>
              </a:br>
              <a:r>
                <a:rPr lang="es-ES" sz="800" b="1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r>
                <a:rPr dirty="0"/>
                <a:t/>
              </a:r>
              <a:br>
                <a:rPr dirty="0"/>
              </a:br>
              <a:r>
                <a:rPr lang="es-ES" sz="800" b="0" strike="noStrike" spc="-1" dirty="0" err="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strike="noStrike" spc="-1" dirty="0">
                <a:latin typeface="Arial"/>
              </a:endParaRP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A1EADB34-7197-D242-BBDA-B60ACE853EF5}"/>
                </a:ext>
              </a:extLst>
            </p:cNvPr>
            <p:cNvPicPr/>
            <p:nvPr/>
          </p:nvPicPr>
          <p:blipFill>
            <a:blip r:embed="rId9" cstate="print"/>
            <a:stretch/>
          </p:blipFill>
          <p:spPr>
            <a:xfrm>
              <a:off x="4015080" y="5553720"/>
              <a:ext cx="372600" cy="403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" name="Gráfico 32">
              <a:hlinkClick r:id="rId10"/>
              <a:extLst>
                <a:ext uri="{FF2B5EF4-FFF2-40B4-BE49-F238E27FC236}">
                  <a16:creationId xmlns:a16="http://schemas.microsoft.com/office/drawing/2014/main" xmlns="" id="{59C9B9BE-23F1-8946-9D1E-3310D27CD81A}"/>
                </a:ext>
              </a:extLst>
            </p:cNvPr>
            <p:cNvPicPr/>
            <p:nvPr/>
          </p:nvPicPr>
          <p:blipFill>
            <a:blip r:embed="rId11" cstate="print"/>
            <a:stretch/>
          </p:blipFill>
          <p:spPr>
            <a:xfrm>
              <a:off x="4122720" y="5847840"/>
              <a:ext cx="377640" cy="468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AE5F1859-0E99-3247-A1C7-5CF75FDFC316}"/>
              </a:ext>
            </a:extLst>
          </p:cNvPr>
          <p:cNvGrpSpPr/>
          <p:nvPr/>
        </p:nvGrpSpPr>
        <p:grpSpPr>
          <a:xfrm>
            <a:off x="1600068" y="5501028"/>
            <a:ext cx="1299240" cy="843840"/>
            <a:chOff x="1571040" y="5472000"/>
            <a:chExt cx="1299240" cy="843840"/>
          </a:xfrm>
        </p:grpSpPr>
        <p:sp>
          <p:nvSpPr>
            <p:cNvPr id="35" name="Rectángulo redondeado 34">
              <a:extLst>
                <a:ext uri="{FF2B5EF4-FFF2-40B4-BE49-F238E27FC236}">
                  <a16:creationId xmlns:a16="http://schemas.microsoft.com/office/drawing/2014/main" xmlns="" id="{8668F5EA-2F53-E445-BDBD-E4E59E9FCE6B}"/>
                </a:ext>
              </a:extLst>
            </p:cNvPr>
            <p:cNvSpPr/>
            <p:nvPr/>
          </p:nvSpPr>
          <p:spPr>
            <a:xfrm>
              <a:off x="1571040" y="5472000"/>
              <a:ext cx="1274040" cy="5364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xmlns="" id="{1F132E07-C101-7244-A159-CFE12081FAB5}"/>
                </a:ext>
              </a:extLst>
            </p:cNvPr>
            <p:cNvSpPr/>
            <p:nvPr/>
          </p:nvSpPr>
          <p:spPr>
            <a:xfrm>
              <a:off x="1980720" y="5514840"/>
              <a:ext cx="889560" cy="45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strike="noStrike" spc="-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r>
                <a:t/>
              </a:r>
              <a:br/>
              <a:r>
                <a:rPr lang="es-ES" sz="800" b="1" strike="noStrike" spc="-1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r>
                <a:t/>
              </a:r>
              <a:br/>
              <a:r>
                <a:rPr lang="es-ES" sz="800" b="0" strike="noStrike" spc="-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strike="noStrike" spc="-1">
                <a:latin typeface="Arial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xmlns="" id="{B5FF69A5-0CC3-FB42-9D8D-E5E1E9D00F1E}"/>
                </a:ext>
              </a:extLst>
            </p:cNvPr>
            <p:cNvPicPr/>
            <p:nvPr/>
          </p:nvPicPr>
          <p:blipFill>
            <a:blip r:embed="rId12" cstate="print"/>
            <a:stretch/>
          </p:blipFill>
          <p:spPr>
            <a:xfrm>
              <a:off x="1644480" y="5549400"/>
              <a:ext cx="300240" cy="381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" name="Gráfico 38">
              <a:hlinkClick r:id="rId10"/>
              <a:extLst>
                <a:ext uri="{FF2B5EF4-FFF2-40B4-BE49-F238E27FC236}">
                  <a16:creationId xmlns:a16="http://schemas.microsoft.com/office/drawing/2014/main" xmlns="" id="{9A5419F2-DB62-E741-B4C3-5CF90EE6D3BA}"/>
                </a:ext>
              </a:extLst>
            </p:cNvPr>
            <p:cNvPicPr/>
            <p:nvPr/>
          </p:nvPicPr>
          <p:blipFill>
            <a:blip r:embed="rId13" cstate="print"/>
            <a:stretch/>
          </p:blipFill>
          <p:spPr>
            <a:xfrm>
              <a:off x="1705320" y="5865480"/>
              <a:ext cx="356040" cy="450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236036"/>
      </p:ext>
    </p:extLst>
  </p:cSld>
  <p:clrMapOvr>
    <a:masterClrMapping/>
  </p:clrMapOvr>
  <p:transition spd="med" advTm="26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echa derecha 24"/>
          <p:cNvSpPr/>
          <p:nvPr/>
        </p:nvSpPr>
        <p:spPr>
          <a:xfrm>
            <a:off x="6300192" y="2772982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Flecha derecha 36"/>
          <p:cNvSpPr/>
          <p:nvPr/>
        </p:nvSpPr>
        <p:spPr>
          <a:xfrm rot="5400000">
            <a:off x="4355855" y="3501129"/>
            <a:ext cx="432289" cy="28803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303587" y="1718616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5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Saila</a:t>
            </a:r>
            <a:endParaRPr lang="es-ES" sz="1600" u="none">
              <a:solidFill>
                <a:schemeClr val="accent5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Departamento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Department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356"/>
          <a:stretch/>
        </p:blipFill>
        <p:spPr>
          <a:xfrm>
            <a:off x="6876256" y="1484784"/>
            <a:ext cx="1601351" cy="1136835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40EF0B4C-BA32-8347-9F79-447BA85B8DC5}"/>
              </a:ext>
            </a:extLst>
          </p:cNvPr>
          <p:cNvSpPr txBox="1"/>
          <p:nvPr/>
        </p:nvSpPr>
        <p:spPr>
          <a:xfrm>
            <a:off x="7020272" y="2677618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C7B36AED-5132-4F40-BECC-4102185EE5EE}"/>
              </a:ext>
            </a:extLst>
          </p:cNvPr>
          <p:cNvSpPr txBox="1"/>
          <p:nvPr/>
        </p:nvSpPr>
        <p:spPr>
          <a:xfrm>
            <a:off x="1211687" y="5195301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D251DED3-4C52-CF45-AA68-ECEC39806CE5}"/>
              </a:ext>
            </a:extLst>
          </p:cNvPr>
          <p:cNvSpPr txBox="1"/>
          <p:nvPr/>
        </p:nvSpPr>
        <p:spPr>
          <a:xfrm>
            <a:off x="6188523" y="5228402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(k)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Director/a(s)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upervisor(s)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72767E69-DCE4-014A-ABCD-FE2B0FCE5386}"/>
              </a:ext>
            </a:extLst>
          </p:cNvPr>
          <p:cNvSpPr txBox="1"/>
          <p:nvPr/>
        </p:nvSpPr>
        <p:spPr>
          <a:xfrm>
            <a:off x="3341675" y="5195301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Koordinatzailea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Coordinador/a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Coordinator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xmlns="" id="{6C5F632A-C041-F04B-8B9C-0E9638BB50E2}"/>
              </a:ext>
            </a:extLst>
          </p:cNvPr>
          <p:cNvSpPr/>
          <p:nvPr/>
        </p:nvSpPr>
        <p:spPr>
          <a:xfrm>
            <a:off x="788046" y="3987145"/>
            <a:ext cx="7855939" cy="216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xmlns="" id="{3AF363BE-DECA-964B-964A-602562060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96306" y="4169746"/>
            <a:ext cx="986769" cy="9867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5D4AF85-7649-EF41-A930-090DE5E573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5751" y="4174829"/>
            <a:ext cx="981007" cy="981007"/>
          </a:xfrm>
          <a:prstGeom prst="rect">
            <a:avLst/>
          </a:prstGeom>
        </p:spPr>
      </p:pic>
      <p:pic>
        <p:nvPicPr>
          <p:cNvPr id="65" name="Gráfico 64">
            <a:extLst>
              <a:ext uri="{FF2B5EF4-FFF2-40B4-BE49-F238E27FC236}">
                <a16:creationId xmlns:a16="http://schemas.microsoft.com/office/drawing/2014/main" xmlns="" id="{9205DE5F-0312-2E48-8EE8-B0B954740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77415" y="4275177"/>
            <a:ext cx="814034" cy="814034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xmlns="" id="{48AEF267-1C6A-F845-B920-E7BBC7035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37044" y="4307136"/>
            <a:ext cx="755121" cy="755121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CC627FA9-C6F9-5448-AB7E-CC968D1EF02F}"/>
              </a:ext>
            </a:extLst>
          </p:cNvPr>
          <p:cNvSpPr txBox="1"/>
          <p:nvPr/>
        </p:nvSpPr>
        <p:spPr>
          <a:xfrm>
            <a:off x="3375595" y="2593745"/>
            <a:ext cx="285258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8" name="Flecha derecha 67">
            <a:extLst>
              <a:ext uri="{FF2B5EF4-FFF2-40B4-BE49-F238E27FC236}">
                <a16:creationId xmlns:a16="http://schemas.microsoft.com/office/drawing/2014/main" xmlns="" id="{79223AC1-3184-1A40-BFDC-B9A821B6EFB6}"/>
              </a:ext>
            </a:extLst>
          </p:cNvPr>
          <p:cNvSpPr/>
          <p:nvPr/>
        </p:nvSpPr>
        <p:spPr>
          <a:xfrm>
            <a:off x="2699792" y="2776425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034BDE07-70FA-DE45-B3DE-60B11C9706F0}"/>
              </a:ext>
            </a:extLst>
          </p:cNvPr>
          <p:cNvSpPr txBox="1"/>
          <p:nvPr/>
        </p:nvSpPr>
        <p:spPr>
          <a:xfrm>
            <a:off x="323528" y="2438696"/>
            <a:ext cx="26247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xmlns="" id="{0F25BC9C-5F8C-4248-AFD8-83DB71C5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1207305" y="1776670"/>
            <a:ext cx="577668" cy="6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Flecha derecha 70">
            <a:extLst>
              <a:ext uri="{FF2B5EF4-FFF2-40B4-BE49-F238E27FC236}">
                <a16:creationId xmlns:a16="http://schemas.microsoft.com/office/drawing/2014/main" xmlns="" id="{C262443F-C693-194B-A530-4E4C0A84059D}"/>
              </a:ext>
            </a:extLst>
          </p:cNvPr>
          <p:cNvSpPr/>
          <p:nvPr/>
        </p:nvSpPr>
        <p:spPr>
          <a:xfrm>
            <a:off x="2699792" y="1835892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Flecha derecha 71">
            <a:extLst>
              <a:ext uri="{FF2B5EF4-FFF2-40B4-BE49-F238E27FC236}">
                <a16:creationId xmlns:a16="http://schemas.microsoft.com/office/drawing/2014/main" xmlns="" id="{3BB9C1A8-E6FA-0548-AD83-99A0D1DFD89C}"/>
              </a:ext>
            </a:extLst>
          </p:cNvPr>
          <p:cNvSpPr/>
          <p:nvPr/>
        </p:nvSpPr>
        <p:spPr>
          <a:xfrm>
            <a:off x="6253164" y="1813157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BF66C3CB-E3FC-CA4C-8452-941DB2A967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3</a:t>
            </a:fld>
            <a:endParaRPr lang="es-ES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2CCC4ED3-B883-BA4F-92A3-F68AC78C9C96}"/>
              </a:ext>
            </a:extLst>
          </p:cNvPr>
          <p:cNvGrpSpPr/>
          <p:nvPr/>
        </p:nvGrpSpPr>
        <p:grpSpPr>
          <a:xfrm>
            <a:off x="1396333" y="4224717"/>
            <a:ext cx="1065566" cy="1048507"/>
            <a:chOff x="1700543" y="4312155"/>
            <a:chExt cx="1133069" cy="1133069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315826F0-E59A-1B4F-B004-B18F07C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56254D0-A17E-3640-90E9-38114B11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136B542-23FB-3248-973C-37A36D34CED5}"/>
              </a:ext>
            </a:extLst>
          </p:cNvPr>
          <p:cNvSpPr txBox="1"/>
          <p:nvPr/>
        </p:nvSpPr>
        <p:spPr>
          <a:xfrm>
            <a:off x="228122" y="3895344"/>
            <a:ext cx="923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C943CD6-261D-784C-8388-1965BCA83D69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A26AC86C-32B5-6243-AD7E-D2194257F837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xmlns="" id="{2A9C4C27-C242-AE47-9314-7559633E9BDF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4" name="5 CuadroTexto">
            <a:extLst>
              <a:ext uri="{FF2B5EF4-FFF2-40B4-BE49-F238E27FC236}">
                <a16:creationId xmlns:a16="http://schemas.microsoft.com/office/drawing/2014/main" xmlns="" id="{6D72E468-4BE2-3247-9D4A-0782FB43AB53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478609"/>
      </p:ext>
    </p:extLst>
  </p:cSld>
  <p:clrMapOvr>
    <a:masterClrMapping/>
  </p:clrMapOvr>
  <p:transition spd="med" advTm="40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2441439" y="2203359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133051" y="2183307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555776" y="4769859"/>
            <a:ext cx="353777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Ikerketa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eta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prestakuntza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jarduerak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Actividades de </a:t>
            </a:r>
            <a:b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investigación y formación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2" charset="0"/>
              </a:rPr>
              <a:t>Research and training 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 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activities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 </a:t>
            </a:r>
          </a:p>
        </p:txBody>
      </p:sp>
      <p:sp>
        <p:nvSpPr>
          <p:cNvPr id="37" name="Flecha derecha 36"/>
          <p:cNvSpPr/>
          <p:nvPr/>
        </p:nvSpPr>
        <p:spPr>
          <a:xfrm rot="5400000">
            <a:off x="3988658" y="3257166"/>
            <a:ext cx="656530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228185" y="4892969"/>
            <a:ext cx="245861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Prestakuntza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izapideak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2" charset="0"/>
              <a:ea typeface="EHUSans"/>
              <a:cs typeface="EHUSans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Formación y trámites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Training and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procedures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 rot="5400000">
            <a:off x="7301026" y="3329174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9549E65-0614-E24E-BA7B-ACCF091A31F3}"/>
              </a:ext>
            </a:extLst>
          </p:cNvPr>
          <p:cNvSpPr txBox="1"/>
          <p:nvPr/>
        </p:nvSpPr>
        <p:spPr>
          <a:xfrm>
            <a:off x="7024994" y="215035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612F69F-2AA8-464F-A962-306854EBC26B}"/>
              </a:ext>
            </a:extLst>
          </p:cNvPr>
          <p:cNvSpPr txBox="1"/>
          <p:nvPr/>
        </p:nvSpPr>
        <p:spPr>
          <a:xfrm>
            <a:off x="323528" y="2380330"/>
            <a:ext cx="26247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tx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600" u="none">
              <a:solidFill>
                <a:schemeClr val="tx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/>
            </a:r>
            <a:b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E928E57-17C1-BB4E-A8B6-C8F9DC13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1207305" y="1698011"/>
            <a:ext cx="636903" cy="68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8D39F3F-1FB7-AE4A-A9EA-00FB6363E611}"/>
              </a:ext>
            </a:extLst>
          </p:cNvPr>
          <p:cNvSpPr txBox="1"/>
          <p:nvPr/>
        </p:nvSpPr>
        <p:spPr>
          <a:xfrm>
            <a:off x="3120016" y="2222360"/>
            <a:ext cx="285258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53DDA6B-302C-594D-999A-32FC8F932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9329" y="4040805"/>
            <a:ext cx="679540" cy="6795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EE5FCAC-FD40-2D47-BB35-774CCCF81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81653" y="3846484"/>
            <a:ext cx="954243" cy="106818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61259B12-4B12-DE4B-AAC0-1FBCCBCA2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19430" y="3803720"/>
            <a:ext cx="954243" cy="106818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B2BA47A6-4543-2A4D-A1A9-9752716CD5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54099" y="3881153"/>
            <a:ext cx="945488" cy="945488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3E26D4FC-CA1D-4D49-9B2C-DF3D2D7B3C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BA29AE5-E8F8-6740-A4A5-7CE63523EA93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A950ECB-554C-2249-83BE-D3F33DA69232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ítulo 4">
            <a:extLst>
              <a:ext uri="{FF2B5EF4-FFF2-40B4-BE49-F238E27FC236}">
                <a16:creationId xmlns:a16="http://schemas.microsoft.com/office/drawing/2014/main" xmlns="" id="{1C89E525-72BE-BE4E-A058-9814778A7FEC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6" name="5 CuadroTexto">
            <a:extLst>
              <a:ext uri="{FF2B5EF4-FFF2-40B4-BE49-F238E27FC236}">
                <a16:creationId xmlns:a16="http://schemas.microsoft.com/office/drawing/2014/main" xmlns="" id="{77E8D9A4-DC3B-964F-8F15-0C0E6AB48405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623890"/>
      </p:ext>
    </p:extLst>
  </p:cSld>
  <p:clrMapOvr>
    <a:masterClrMapping/>
  </p:clrMapOvr>
  <p:transition spd="med" advTm="19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4139952" y="4518584"/>
            <a:ext cx="879465" cy="755904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60967" y="4469234"/>
            <a:ext cx="3504041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Laguntza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administratiboa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Asistencia administrativa</a:t>
            </a:r>
          </a:p>
          <a:p>
            <a:pPr algn="r"/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Administrative</a:t>
            </a: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assistance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603563" y="4469776"/>
            <a:ext cx="285687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DOKe-ren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idazkaritza</a:t>
            </a:r>
          </a:p>
          <a:p>
            <a:pPr algn="l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Secretaría de la DOKe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DOKe administrative office</a:t>
            </a:r>
          </a:p>
        </p:txBody>
      </p:sp>
      <p:sp>
        <p:nvSpPr>
          <p:cNvPr id="5" name="Rectángulo redondeado 4"/>
          <p:cNvSpPr/>
          <p:nvPr/>
        </p:nvSpPr>
        <p:spPr>
          <a:xfrm flipH="1">
            <a:off x="3734983" y="3465304"/>
            <a:ext cx="1779263" cy="270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Rectángulo redondeado 17"/>
          <p:cNvSpPr/>
          <p:nvPr/>
        </p:nvSpPr>
        <p:spPr>
          <a:xfrm flipH="1">
            <a:off x="710051" y="4397226"/>
            <a:ext cx="7750381" cy="104616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48C09B9F-B358-CD45-BE71-550DD8F4DB80}"/>
              </a:ext>
            </a:extLst>
          </p:cNvPr>
          <p:cNvSpPr txBox="1"/>
          <p:nvPr/>
        </p:nvSpPr>
        <p:spPr>
          <a:xfrm>
            <a:off x="3995936" y="549051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2937CD12-3FA4-0C4A-BB6F-6CD2D222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4170867" y="2082774"/>
            <a:ext cx="761173" cy="81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xmlns="" id="{192C7FDE-C117-1342-B01A-3DB9A0C19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03563" y="1970440"/>
            <a:ext cx="927784" cy="927784"/>
          </a:xfrm>
          <a:prstGeom prst="rect">
            <a:avLst/>
          </a:prstGeom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xmlns="" id="{08B65966-9847-5C4A-A1B9-EFBC6371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4039070" y="3570761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Flecha derecha 39">
            <a:extLst>
              <a:ext uri="{FF2B5EF4-FFF2-40B4-BE49-F238E27FC236}">
                <a16:creationId xmlns:a16="http://schemas.microsoft.com/office/drawing/2014/main" xmlns="" id="{AF5882D6-2DD1-F64B-A949-A23B247B1519}"/>
              </a:ext>
            </a:extLst>
          </p:cNvPr>
          <p:cNvSpPr/>
          <p:nvPr/>
        </p:nvSpPr>
        <p:spPr>
          <a:xfrm rot="5400000">
            <a:off x="4355984" y="3078280"/>
            <a:ext cx="396000" cy="25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95520B43-C194-8E46-B909-BC1EA76BBF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D8929772-D8D4-FA4C-AD97-A9466CF2A3B8}"/>
              </a:ext>
            </a:extLst>
          </p:cNvPr>
          <p:cNvGrpSpPr/>
          <p:nvPr/>
        </p:nvGrpSpPr>
        <p:grpSpPr>
          <a:xfrm>
            <a:off x="2671418" y="1921725"/>
            <a:ext cx="1065566" cy="1048507"/>
            <a:chOff x="1700543" y="4312155"/>
            <a:chExt cx="1133069" cy="1133069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37D4FB4E-0FA0-4341-B8D7-4EA70DE5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795EE14E-89C3-A54C-932B-5EC1B1D1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75D2162A-02D0-0E41-BCAB-B6C8D13DA957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05BD2E7-C848-EB41-8920-A842FD92C15C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xmlns="" id="{CC2E4D52-0C1F-584D-B5EA-660AC39C8619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0" name="5 CuadroTexto">
            <a:extLst>
              <a:ext uri="{FF2B5EF4-FFF2-40B4-BE49-F238E27FC236}">
                <a16:creationId xmlns:a16="http://schemas.microsoft.com/office/drawing/2014/main" xmlns="" id="{1834DB2C-EDF1-6E4D-9285-C1A001A61AF4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4810255"/>
      </p:ext>
    </p:extLst>
  </p:cSld>
  <p:clrMapOvr>
    <a:masterClrMapping/>
  </p:clrMapOvr>
  <p:transition spd="med" advTm="20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778" y="3251286"/>
            <a:ext cx="3296996" cy="231153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197197"/>
            <a:ext cx="3109715" cy="20779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430" y="3965398"/>
            <a:ext cx="4322002" cy="2401866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xmlns="" id="{F0621784-324B-C84E-B92A-5BF6E1E3DE4D}"/>
              </a:ext>
            </a:extLst>
          </p:cNvPr>
          <p:cNvSpPr/>
          <p:nvPr/>
        </p:nvSpPr>
        <p:spPr>
          <a:xfrm>
            <a:off x="5285282" y="5431748"/>
            <a:ext cx="1518966" cy="949580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7372804-98A2-6D48-8FC3-54AECEE2592E}"/>
              </a:ext>
            </a:extLst>
          </p:cNvPr>
          <p:cNvSpPr txBox="1"/>
          <p:nvPr/>
        </p:nvSpPr>
        <p:spPr>
          <a:xfrm>
            <a:off x="1691680" y="1692887"/>
            <a:ext cx="590465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2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PROGRAMAren</a:t>
            </a:r>
            <a:r>
              <a:rPr lang="es-ES" sz="2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web-</a:t>
            </a: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orria</a:t>
            </a:r>
            <a:endParaRPr lang="es-ES" sz="2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u="none">
                <a:solidFill>
                  <a:schemeClr val="tx1"/>
                </a:solidFill>
                <a:latin typeface="EHUSans" panose="02000503050000020004" pitchFamily="50"/>
              </a:rPr>
              <a:t>Web del 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b="0" u="none">
                <a:solidFill>
                  <a:schemeClr val="tx1"/>
                </a:solidFill>
                <a:latin typeface="EHUSans" panose="02000503050000020004" pitchFamily="50"/>
              </a:rPr>
              <a:t>Doctoral </a:t>
            </a:r>
            <a:r>
              <a:rPr lang="es-ES" sz="2400" b="0" u="none" err="1">
                <a:solidFill>
                  <a:schemeClr val="tx1"/>
                </a:solidFill>
                <a:latin typeface="EHUSans" panose="02000503050000020004" pitchFamily="50"/>
              </a:rPr>
              <a:t>PROGRAMME’s</a:t>
            </a:r>
            <a:r>
              <a:rPr lang="es-ES" sz="2400" b="0" u="none">
                <a:solidFill>
                  <a:schemeClr val="tx1"/>
                </a:solidFill>
                <a:latin typeface="EHUSans" panose="02000503050000020004" pitchFamily="50"/>
              </a:rPr>
              <a:t> web-</a:t>
            </a:r>
            <a:r>
              <a:rPr lang="es-ES" sz="2400" b="0" u="none" err="1">
                <a:solidFill>
                  <a:schemeClr val="tx1"/>
                </a:solidFill>
                <a:latin typeface="EHUSans" panose="02000503050000020004" pitchFamily="50"/>
              </a:rPr>
              <a:t>site</a:t>
            </a:r>
            <a:endParaRPr lang="es-ES" sz="2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xmlns="" id="{21A031DF-F3A2-7840-A50D-A2867989DC87}"/>
              </a:ext>
            </a:extLst>
          </p:cNvPr>
          <p:cNvSpPr/>
          <p:nvPr/>
        </p:nvSpPr>
        <p:spPr>
          <a:xfrm>
            <a:off x="7306791" y="5562824"/>
            <a:ext cx="1239020" cy="80444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08A4A19-C2B4-3846-AC87-BCFEE61BFAE6}"/>
              </a:ext>
            </a:extLst>
          </p:cNvPr>
          <p:cNvSpPr txBox="1"/>
          <p:nvPr/>
        </p:nvSpPr>
        <p:spPr>
          <a:xfrm>
            <a:off x="7407502" y="5662477"/>
            <a:ext cx="98092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doke</a:t>
            </a:r>
            <a:endParaRPr kumimoji="0" lang="es-ES" sz="28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C9885AD8-6B51-184F-A7D7-4715F443563E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A4AC3ED0-3A32-8247-A227-37E1A4DB92D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8610BF5E-5A64-E74B-A77A-083961238F2E}"/>
              </a:ext>
            </a:extLst>
          </p:cNvPr>
          <p:cNvSpPr/>
          <p:nvPr/>
        </p:nvSpPr>
        <p:spPr>
          <a:xfrm>
            <a:off x="683567" y="404664"/>
            <a:ext cx="7808959" cy="7755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BC4E697C-F740-B240-A57C-AF0A6D49CAEE}"/>
              </a:ext>
            </a:extLst>
          </p:cNvPr>
          <p:cNvSpPr txBox="1">
            <a:spLocks/>
          </p:cNvSpPr>
          <p:nvPr/>
        </p:nvSpPr>
        <p:spPr>
          <a:xfrm>
            <a:off x="457200" y="621160"/>
            <a:ext cx="8229600" cy="4315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DOKTOREGOA  </a:t>
            </a:r>
            <a:r>
              <a:rPr lang="es-ES" sz="2000" b="0">
                <a:latin typeface="EHUSerif" panose="02000503050000020004" pitchFamily="2" charset="0"/>
              </a:rPr>
              <a:t>.</a:t>
            </a:r>
            <a:r>
              <a:rPr lang="es-ES" sz="2000">
                <a:latin typeface="EHUSerif" panose="02000503050000020004" pitchFamily="2" charset="0"/>
              </a:rPr>
              <a:t>  </a:t>
            </a:r>
            <a:r>
              <a:rPr lang="es-ES" sz="2000">
                <a:latin typeface="EHUSans" panose="02000503050000020004" pitchFamily="2" charset="0"/>
              </a:rPr>
              <a:t>EL DOCTORADO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 </a:t>
            </a:r>
            <a:r>
              <a:rPr lang="es-ES" sz="2000" b="0">
                <a:latin typeface="EHUSans" panose="02000503050000020004" pitchFamily="2" charset="0"/>
              </a:rPr>
              <a:t>DOCTORAL STUDIES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7C2B480-A364-174B-8D38-4BAC918829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966833"/>
      </p:ext>
    </p:extLst>
  </p:cSld>
  <p:clrMapOvr>
    <a:masterClrMapping/>
  </p:clrMapOvr>
  <p:transition spd="med" advTm="26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xmlns="" id="{4F314B13-262C-5848-8C3C-036DE76B8DB5}"/>
              </a:ext>
            </a:extLst>
          </p:cNvPr>
          <p:cNvSpPr/>
          <p:nvPr/>
        </p:nvSpPr>
        <p:spPr>
          <a:xfrm>
            <a:off x="2195736" y="1700808"/>
            <a:ext cx="5189010" cy="11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76008" y="1819775"/>
            <a:ext cx="343229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err="1">
                <a:solidFill>
                  <a:schemeClr val="accent1">
                    <a:lumMod val="90000"/>
                  </a:schemeClr>
                </a:solidFill>
                <a:latin typeface="EHUSerif" panose="02000503050000020004" pitchFamily="2" charset="0"/>
              </a:rPr>
              <a:t>jakintza-adar</a:t>
            </a:r>
            <a:endParaRPr lang="es-ES" sz="1800" u="none">
              <a:solidFill>
                <a:schemeClr val="accent1">
                  <a:lumMod val="9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ramas de conocimiento</a:t>
            </a:r>
          </a:p>
          <a:p>
            <a:pPr algn="l"/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areas</a:t>
            </a:r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 of </a:t>
            </a:r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knowledge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B8B8E86-B625-1841-92D7-69C990FC57DD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FE5D98E-7519-7E43-8C40-06ADE24657BB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8E56E9AF-E58D-7748-AC1D-8FE49B7271E1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71F77CE9-A597-9441-BB88-CDDDFAE88314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PROGRAMAK  </a:t>
            </a:r>
            <a:r>
              <a:rPr lang="es-ES" sz="2200" b="0">
                <a:latin typeface="EHUSerif" panose="02000503050000020004" pitchFamily="2" charset="0"/>
              </a:rPr>
              <a:t>.</a:t>
            </a:r>
            <a:r>
              <a:rPr lang="es-ES" sz="2200">
                <a:latin typeface="EHUSerif" panose="02000503050000020004" pitchFamily="2" charset="0"/>
              </a:rPr>
              <a:t>  </a:t>
            </a:r>
            <a:r>
              <a:rPr lang="es-ES" sz="2200">
                <a:latin typeface="EHUSans" panose="02000503050000020004" pitchFamily="2" charset="0"/>
              </a:rPr>
              <a:t>PROGRAMAS de doctorado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>
                <a:latin typeface="EHUSans" panose="02000503050000020004" pitchFamily="2" charset="0"/>
              </a:rPr>
              <a:t>Doctoral PROGRAMMES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6C8BAE8-58F1-A643-AD1D-C25D878A9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3260512-4C18-994F-BEF7-6FAA2D454A77}"/>
              </a:ext>
            </a:extLst>
          </p:cNvPr>
          <p:cNvSpPr txBox="1"/>
          <p:nvPr/>
        </p:nvSpPr>
        <p:spPr>
          <a:xfrm>
            <a:off x="467544" y="3080786"/>
            <a:ext cx="8185481" cy="1246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 . Ciencias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Ingeniaritza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Arkitektura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Ingeniería y Arquitectura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Engineering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Architecture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Osasun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Ciencias de la Salud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Health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Gizarte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Lege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Ciencias Sociales y Jurídicas . 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Social and Legal 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Artea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Giza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Arte y Humanidades . 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Arts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Humanities</a:t>
            </a:r>
            <a:endParaRPr kumimoji="0" lang="es-ES" sz="1600" b="0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0AA543A-3DEF-1B46-B850-220647F935FB}"/>
              </a:ext>
            </a:extLst>
          </p:cNvPr>
          <p:cNvSpPr txBox="1"/>
          <p:nvPr/>
        </p:nvSpPr>
        <p:spPr>
          <a:xfrm>
            <a:off x="2833356" y="1727442"/>
            <a:ext cx="87454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5</a:t>
            </a:r>
          </a:p>
        </p:txBody>
      </p:sp>
      <p:grpSp>
        <p:nvGrpSpPr>
          <p:cNvPr id="24" name="Grupo 22">
            <a:extLst>
              <a:ext uri="{FF2B5EF4-FFF2-40B4-BE49-F238E27FC236}">
                <a16:creationId xmlns:a16="http://schemas.microsoft.com/office/drawing/2014/main" xmlns="" id="{059F8F71-AE06-2648-AC0B-8EE80131B673}"/>
              </a:ext>
            </a:extLst>
          </p:cNvPr>
          <p:cNvGrpSpPr/>
          <p:nvPr/>
        </p:nvGrpSpPr>
        <p:grpSpPr>
          <a:xfrm>
            <a:off x="718560" y="4565520"/>
            <a:ext cx="7768800" cy="1583640"/>
            <a:chOff x="718560" y="4565520"/>
            <a:chExt cx="7768800" cy="1583640"/>
          </a:xfrm>
        </p:grpSpPr>
        <p:grpSp>
          <p:nvGrpSpPr>
            <p:cNvPr id="25" name="Grupo 21">
              <a:extLst>
                <a:ext uri="{FF2B5EF4-FFF2-40B4-BE49-F238E27FC236}">
                  <a16:creationId xmlns:a16="http://schemas.microsoft.com/office/drawing/2014/main" xmlns="" id="{E180F335-ACFF-3148-B203-7646BCE75194}"/>
                </a:ext>
              </a:extLst>
            </p:cNvPr>
            <p:cNvGrpSpPr/>
            <p:nvPr/>
          </p:nvGrpSpPr>
          <p:grpSpPr>
            <a:xfrm>
              <a:off x="718560" y="4565520"/>
              <a:ext cx="7768800" cy="1583640"/>
              <a:chOff x="718560" y="4565520"/>
              <a:chExt cx="7768800" cy="1583640"/>
            </a:xfrm>
          </p:grpSpPr>
          <p:sp>
            <p:nvSpPr>
              <p:cNvPr id="27" name="Rectángulo redondeado 20">
                <a:extLst>
                  <a:ext uri="{FF2B5EF4-FFF2-40B4-BE49-F238E27FC236}">
                    <a16:creationId xmlns:a16="http://schemas.microsoft.com/office/drawing/2014/main" xmlns="" id="{AD39B25A-A375-6845-892C-E129EF37C230}"/>
                  </a:ext>
                </a:extLst>
              </p:cNvPr>
              <p:cNvSpPr/>
              <p:nvPr/>
            </p:nvSpPr>
            <p:spPr>
              <a:xfrm>
                <a:off x="718560" y="4565520"/>
                <a:ext cx="7768800" cy="158364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31" name="Imagen 2">
                <a:extLst>
                  <a:ext uri="{FF2B5EF4-FFF2-40B4-BE49-F238E27FC236}">
                    <a16:creationId xmlns:a16="http://schemas.microsoft.com/office/drawing/2014/main" xmlns="" id="{8038C98C-6E80-5F46-BA75-F11F851CF52D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670920" y="5217120"/>
                <a:ext cx="2046600" cy="7455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2" name="Imagen 4">
                <a:extLst>
                  <a:ext uri="{FF2B5EF4-FFF2-40B4-BE49-F238E27FC236}">
                    <a16:creationId xmlns:a16="http://schemas.microsoft.com/office/drawing/2014/main" xmlns="" id="{CBF8B327-36D7-984D-B703-794C4B89246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1436760" y="5202360"/>
                <a:ext cx="2089800" cy="717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3" name="Imagen 7">
                <a:extLst>
                  <a:ext uri="{FF2B5EF4-FFF2-40B4-BE49-F238E27FC236}">
                    <a16:creationId xmlns:a16="http://schemas.microsoft.com/office/drawing/2014/main" xmlns="" id="{EDE9111D-AC8A-DD4E-B34E-C980EC324429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5806440" y="5191920"/>
                <a:ext cx="1937880" cy="7851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6" name="Rectángulo 18">
              <a:extLst>
                <a:ext uri="{FF2B5EF4-FFF2-40B4-BE49-F238E27FC236}">
                  <a16:creationId xmlns:a16="http://schemas.microsoft.com/office/drawing/2014/main" xmlns="" id="{B71768A4-2C9B-074C-A40C-844C590771DD}"/>
                </a:ext>
              </a:extLst>
            </p:cNvPr>
            <p:cNvSpPr/>
            <p:nvPr/>
          </p:nvSpPr>
          <p:spPr>
            <a:xfrm>
              <a:off x="1043640" y="4777560"/>
              <a:ext cx="727236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1400" b="1" strike="noStrike" spc="-1">
                  <a:solidFill>
                    <a:srgbClr val="000000"/>
                  </a:solidFill>
                  <a:latin typeface="EHUSerif"/>
                  <a:ea typeface="Arial"/>
                </a:rPr>
                <a:t>Doktorego PROGRAMAK </a:t>
              </a:r>
              <a:r>
                <a:rPr lang="es-ES" sz="1400" b="0" strike="noStrike" spc="-1">
                  <a:solidFill>
                    <a:srgbClr val="000000"/>
                  </a:solidFill>
                  <a:latin typeface="EHUSerif"/>
                  <a:ea typeface="Arial"/>
                </a:rPr>
                <a:t>.</a:t>
              </a:r>
              <a:r>
                <a:rPr lang="es-ES" sz="1400" b="1" strike="noStrike" spc="-1">
                  <a:solidFill>
                    <a:srgbClr val="000000"/>
                  </a:solidFill>
                  <a:latin typeface="EHUSerif"/>
                  <a:ea typeface="Arial"/>
                </a:rPr>
                <a:t>  </a:t>
              </a:r>
              <a:r>
                <a:rPr lang="es-ES" sz="1400" b="1" strike="noStrike" spc="-1">
                  <a:solidFill>
                    <a:srgbClr val="000000"/>
                  </a:solidFill>
                  <a:latin typeface="EHUSans"/>
                  <a:ea typeface="Arial"/>
                </a:rPr>
                <a:t>PROGRAMAS de doctorado</a:t>
              </a:r>
              <a:r>
                <a:rPr lang="es-ES" sz="1400" b="0" strike="noStrike" spc="-1">
                  <a:solidFill>
                    <a:srgbClr val="000000"/>
                  </a:solidFill>
                  <a:latin typeface="EHUSans"/>
                  <a:ea typeface="Arial"/>
                </a:rPr>
                <a:t>.</a:t>
              </a:r>
              <a:r>
                <a:rPr lang="es-ES" sz="1400" b="1" strike="noStrike" spc="-1">
                  <a:solidFill>
                    <a:srgbClr val="000000"/>
                  </a:solidFill>
                  <a:latin typeface="EHUSans"/>
                  <a:ea typeface="Arial"/>
                </a:rPr>
                <a:t> </a:t>
              </a:r>
              <a:r>
                <a:rPr lang="es-ES" sz="1400" b="0" strike="noStrike" spc="-1">
                  <a:solidFill>
                    <a:srgbClr val="000000"/>
                  </a:solidFill>
                  <a:latin typeface="EHUSans"/>
                  <a:ea typeface="Arial"/>
                </a:rPr>
                <a:t>Doctoral PROGRAMMES</a:t>
              </a:r>
              <a:endParaRPr lang="es-ES" sz="1400" b="0" strike="noStrike" spc="-1">
                <a:latin typeface="Arial"/>
              </a:endParaRPr>
            </a:p>
          </p:txBody>
        </p:sp>
      </p:grpSp>
      <p:pic>
        <p:nvPicPr>
          <p:cNvPr id="34" name="Gráfico 27">
            <a:hlinkClick r:id="rId6"/>
            <a:extLst>
              <a:ext uri="{FF2B5EF4-FFF2-40B4-BE49-F238E27FC236}">
                <a16:creationId xmlns:a16="http://schemas.microsoft.com/office/drawing/2014/main" xmlns="" id="{CE2AAF95-0812-3448-BCBD-907B70B0A715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3189240" y="57999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5" name="Gráfico 28">
            <a:hlinkClick r:id="rId8"/>
            <a:extLst>
              <a:ext uri="{FF2B5EF4-FFF2-40B4-BE49-F238E27FC236}">
                <a16:creationId xmlns:a16="http://schemas.microsoft.com/office/drawing/2014/main" xmlns="" id="{29B804DB-3C7D-B74E-A5DF-7E3652DD883C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5365440" y="57711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6" name="Gráfico 29">
            <a:hlinkClick r:id="rId9"/>
            <a:extLst>
              <a:ext uri="{FF2B5EF4-FFF2-40B4-BE49-F238E27FC236}">
                <a16:creationId xmlns:a16="http://schemas.microsoft.com/office/drawing/2014/main" xmlns="" id="{AE540EDB-CCBF-8B4A-943C-23AC0BE1E3D9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7466400" y="5769114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764043"/>
      </p:ext>
    </p:extLst>
  </p:cSld>
  <p:clrMapOvr>
    <a:masterClrMapping/>
  </p:clrMapOvr>
  <p:transition spd="med" advTm="33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CC298771-3696-DC44-AB56-F555ED1B8930}"/>
              </a:ext>
            </a:extLst>
          </p:cNvPr>
          <p:cNvGrpSpPr/>
          <p:nvPr/>
        </p:nvGrpSpPr>
        <p:grpSpPr>
          <a:xfrm>
            <a:off x="659761" y="1917280"/>
            <a:ext cx="3123042" cy="4028853"/>
            <a:chOff x="611560" y="1556792"/>
            <a:chExt cx="3171243" cy="4389341"/>
          </a:xfrm>
        </p:grpSpPr>
        <p:sp>
          <p:nvSpPr>
            <p:cNvPr id="20" name="CuadroTexto 19"/>
            <p:cNvSpPr txBox="1"/>
            <p:nvPr/>
          </p:nvSpPr>
          <p:spPr>
            <a:xfrm>
              <a:off x="777429" y="5115138"/>
              <a:ext cx="300537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UPV/EHU </a:t>
              </a: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ikastetxe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Centros UPV/EHU</a:t>
              </a:r>
            </a:p>
            <a:p>
              <a:pPr algn="l"/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UPV/EHU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Faculties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/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Schools</a:t>
              </a:r>
              <a:endParaRPr lang="es-ES" sz="18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64DA8415-9725-3C49-B63C-C930F200D87E}"/>
                </a:ext>
              </a:extLst>
            </p:cNvPr>
            <p:cNvGrpSpPr/>
            <p:nvPr/>
          </p:nvGrpSpPr>
          <p:grpSpPr>
            <a:xfrm>
              <a:off x="745831" y="2395888"/>
              <a:ext cx="1648284" cy="2131974"/>
              <a:chOff x="979500" y="2636912"/>
              <a:chExt cx="2059836" cy="2664296"/>
            </a:xfrm>
          </p:grpSpPr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79500" y="2636912"/>
                <a:ext cx="2059836" cy="2664296"/>
              </a:xfrm>
              <a:prstGeom prst="rect">
                <a:avLst/>
              </a:prstGeom>
            </p:spPr>
          </p:pic>
          <p:sp>
            <p:nvSpPr>
              <p:cNvPr id="2" name="Elipse 1"/>
              <p:cNvSpPr/>
              <p:nvPr/>
            </p:nvSpPr>
            <p:spPr>
              <a:xfrm>
                <a:off x="1116000" y="2772000"/>
                <a:ext cx="360000" cy="360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BCEC6D25-3B52-5643-A42D-BD760DDFCD1D}"/>
                </a:ext>
              </a:extLst>
            </p:cNvPr>
            <p:cNvSpPr txBox="1"/>
            <p:nvPr/>
          </p:nvSpPr>
          <p:spPr>
            <a:xfrm>
              <a:off x="611560" y="1556792"/>
              <a:ext cx="1819499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4000" b="1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erif" panose="02000503050000020004" pitchFamily="2" charset="0"/>
                  <a:sym typeface="Arial"/>
                </a:rPr>
                <a:t>DOK</a:t>
              </a:r>
              <a:r>
                <a:rPr kumimoji="0" lang="es-ES" sz="40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e</a:t>
              </a:r>
              <a:endParaRPr kumimoji="0" lang="es-E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xmlns="" id="{8DD30015-15E1-3B46-A9E6-3203D7F18B3D}"/>
                </a:ext>
              </a:extLst>
            </p:cNvPr>
            <p:cNvSpPr txBox="1"/>
            <p:nvPr/>
          </p:nvSpPr>
          <p:spPr>
            <a:xfrm>
              <a:off x="777429" y="4407254"/>
              <a:ext cx="731406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4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20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7C9AC742-44C5-E447-BB9F-F10E262B8F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21" name="Flecha derecha 20">
            <a:extLst>
              <a:ext uri="{FF2B5EF4-FFF2-40B4-BE49-F238E27FC236}">
                <a16:creationId xmlns:a16="http://schemas.microsoft.com/office/drawing/2014/main" xmlns="" id="{B94013B9-05C3-B44F-A06D-1B1C361CED7F}"/>
              </a:ext>
            </a:extLst>
          </p:cNvPr>
          <p:cNvSpPr/>
          <p:nvPr/>
        </p:nvSpPr>
        <p:spPr>
          <a:xfrm>
            <a:off x="2627784" y="2907083"/>
            <a:ext cx="671466" cy="2402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D64DA57A-CF36-604E-9A4A-4C71F9466A01}"/>
              </a:ext>
            </a:extLst>
          </p:cNvPr>
          <p:cNvGrpSpPr/>
          <p:nvPr/>
        </p:nvGrpSpPr>
        <p:grpSpPr>
          <a:xfrm>
            <a:off x="3635999" y="1917280"/>
            <a:ext cx="6016360" cy="4032000"/>
            <a:chOff x="3635999" y="1584000"/>
            <a:chExt cx="6016360" cy="4032000"/>
          </a:xfrm>
        </p:grpSpPr>
        <p:sp>
          <p:nvSpPr>
            <p:cNvPr id="24" name="CuadroTexto 23"/>
            <p:cNvSpPr txBox="1"/>
            <p:nvPr/>
          </p:nvSpPr>
          <p:spPr>
            <a:xfrm>
              <a:off x="5192009" y="4550378"/>
              <a:ext cx="4460350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nazioarteko</a:t>
              </a:r>
              <a:r>
                <a: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ikasleak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estudiantes internacionales</a:t>
              </a:r>
            </a:p>
            <a:p>
              <a:pPr algn="l"/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international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candidates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xmlns="" id="{59584E3F-AFF9-4446-A9D1-B58A23F256B0}"/>
                </a:ext>
              </a:extLst>
            </p:cNvPr>
            <p:cNvGrpSpPr/>
            <p:nvPr/>
          </p:nvGrpSpPr>
          <p:grpSpPr>
            <a:xfrm>
              <a:off x="3635999" y="1584000"/>
              <a:ext cx="5184473" cy="4032000"/>
              <a:chOff x="3635999" y="1584000"/>
              <a:chExt cx="5184473" cy="4032000"/>
            </a:xfrm>
          </p:grpSpPr>
          <p:sp>
            <p:nvSpPr>
              <p:cNvPr id="23" name="CuadroTexto 22"/>
              <p:cNvSpPr txBox="1"/>
              <p:nvPr/>
            </p:nvSpPr>
            <p:spPr>
              <a:xfrm>
                <a:off x="5224218" y="1949933"/>
                <a:ext cx="272780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doktorego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-programa</a:t>
                </a: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programas de doctorado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programmes</a:t>
                </a:r>
                <a:endParaRPr lang="es-ES" sz="18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5187601" y="2814029"/>
                <a:ext cx="290712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doktoregai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doctorandas y doctorandos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candidates</a:t>
                </a:r>
                <a:endParaRPr lang="es-ES" sz="18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5224218" y="3678125"/>
                <a:ext cx="3596254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ikasle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 </a:t>
                </a: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berri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, </a:t>
                </a: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ikasturteko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nuevos estudiantes por curso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new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candidates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 per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academic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year</a:t>
                </a:r>
                <a:endParaRPr lang="es-ES" sz="16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7" name="Rectángulo redondeado 26"/>
              <p:cNvSpPr/>
              <p:nvPr/>
            </p:nvSpPr>
            <p:spPr>
              <a:xfrm flipH="1">
                <a:off x="3635999" y="1584000"/>
                <a:ext cx="5076000" cy="4032000"/>
              </a:xfrm>
              <a:prstGeom prst="roundRect">
                <a:avLst/>
              </a:prstGeom>
              <a:noFill/>
              <a:ln w="25400" cap="flat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xmlns="" id="{A842C582-62AC-BF4C-A5E1-2736E1CABF6C}"/>
                  </a:ext>
                </a:extLst>
              </p:cNvPr>
              <p:cNvSpPr txBox="1"/>
              <p:nvPr/>
            </p:nvSpPr>
            <p:spPr>
              <a:xfrm>
                <a:off x="4355976" y="1868898"/>
                <a:ext cx="76402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67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xmlns="" id="{8F9E7E0E-7716-2A49-B681-4A407019D1EC}"/>
                  </a:ext>
                </a:extLst>
              </p:cNvPr>
              <p:cNvSpPr txBox="1"/>
              <p:nvPr/>
            </p:nvSpPr>
            <p:spPr>
              <a:xfrm>
                <a:off x="3707904" y="2744417"/>
                <a:ext cx="144141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4000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xmlns="" id="{29EDB37F-D652-9B47-BEC3-554C271DE16A}"/>
                  </a:ext>
                </a:extLst>
              </p:cNvPr>
              <p:cNvSpPr txBox="1"/>
              <p:nvPr/>
            </p:nvSpPr>
            <p:spPr>
              <a:xfrm>
                <a:off x="3995936" y="3585212"/>
                <a:ext cx="1194807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800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xmlns="" id="{A05DFAC5-FB7A-3E4A-8D1D-4FF1E5C694F1}"/>
                  </a:ext>
                </a:extLst>
              </p:cNvPr>
              <p:cNvSpPr txBox="1"/>
              <p:nvPr/>
            </p:nvSpPr>
            <p:spPr>
              <a:xfrm>
                <a:off x="3923928" y="4521316"/>
                <a:ext cx="1341983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25%</a:t>
                </a:r>
              </a:p>
            </p:txBody>
          </p:sp>
        </p:grp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E79A659-243D-E049-8349-A7621451299C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3134669E-CBBC-134C-ABBB-7B039DE67A12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xmlns="" id="{75F638EF-9254-0649-ACF6-055B071AAE52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854610"/>
      </p:ext>
    </p:extLst>
  </p:cSld>
  <p:clrMapOvr>
    <a:masterClrMapping/>
  </p:clrMapOvr>
  <p:transition spd="med" advTm="44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260CCD8A-E4C0-7F46-8E1F-E9D287C64673}"/>
              </a:ext>
            </a:extLst>
          </p:cNvPr>
          <p:cNvSpPr/>
          <p:nvPr/>
        </p:nvSpPr>
        <p:spPr>
          <a:xfrm>
            <a:off x="4720162" y="3550117"/>
            <a:ext cx="3968894" cy="10349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3EAF5751-354E-514F-AC8A-6F0CD80805D4}"/>
              </a:ext>
            </a:extLst>
          </p:cNvPr>
          <p:cNvGrpSpPr/>
          <p:nvPr/>
        </p:nvGrpSpPr>
        <p:grpSpPr>
          <a:xfrm>
            <a:off x="683568" y="1844824"/>
            <a:ext cx="1348302" cy="1221805"/>
            <a:chOff x="579076" y="1917863"/>
            <a:chExt cx="1512882" cy="15061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9076" y="1917863"/>
              <a:ext cx="1512882" cy="1506158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91727E42-7847-7E48-B1CE-49BA5951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1600" y="2530801"/>
              <a:ext cx="250127" cy="250127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735762" y="2964894"/>
            <a:ext cx="3404190" cy="2552337"/>
            <a:chOff x="1244116" y="1012040"/>
            <a:chExt cx="5441807" cy="429735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29339" y="1264284"/>
              <a:ext cx="5256584" cy="4045106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2975385" y="1653146"/>
              <a:ext cx="2042792" cy="119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457200" indent="-457200" algn="l">
                <a:defRPr sz="1400" u="none">
                  <a:solidFill>
                    <a:srgbClr val="00B050"/>
                  </a:solidFill>
                  <a:latin typeface="EHUSerif"/>
                  <a:ea typeface="EHUSerif"/>
                  <a:cs typeface="EHUSerif"/>
                </a:defRPr>
              </a:lvl1pPr>
            </a:lstStyle>
            <a:p>
              <a:r>
                <a:rPr lang="es-ES" sz="1000">
                  <a:solidFill>
                    <a:schemeClr val="tx1"/>
                  </a:solidFill>
                </a:rPr>
                <a:t>LEIOA</a:t>
              </a:r>
            </a:p>
            <a:p>
              <a:r>
                <a:rPr lang="es-ES" sz="1000" err="1">
                  <a:solidFill>
                    <a:schemeClr val="tx1"/>
                  </a:solidFill>
                </a:rPr>
                <a:t>egoitza</a:t>
              </a:r>
              <a:r>
                <a:rPr lang="es-ES" sz="1000">
                  <a:solidFill>
                    <a:schemeClr val="tx1"/>
                  </a:solidFill>
                </a:rPr>
                <a:t> nagusia</a:t>
              </a:r>
            </a:p>
            <a:p>
              <a:pPr marL="0" indent="0"/>
              <a:r>
                <a:rPr lang="es-ES" sz="1000">
                  <a:solidFill>
                    <a:schemeClr val="tx1"/>
                  </a:solidFill>
                </a:rPr>
                <a:t> sede principal </a:t>
              </a:r>
              <a:br>
                <a:rPr lang="es-ES" sz="1000">
                  <a:solidFill>
                    <a:schemeClr val="tx1"/>
                  </a:solidFill>
                </a:rPr>
              </a:br>
              <a:r>
                <a:rPr lang="es-ES" sz="1000" err="1">
                  <a:solidFill>
                    <a:schemeClr val="tx1"/>
                  </a:solidFill>
                </a:rPr>
                <a:t>headquarters</a:t>
              </a:r>
              <a:endParaRPr lang="es-ES" sz="1000">
                <a:solidFill>
                  <a:schemeClr val="tx1"/>
                </a:solidFill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2348136" y="1899673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510823" y="1012040"/>
              <a:ext cx="2776959" cy="67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DONOSTIA . </a:t>
              </a:r>
              <a:b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</a:b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SAN SEBASTIÁN</a:t>
              </a:r>
            </a:p>
          </p:txBody>
        </p:sp>
        <p:sp>
          <p:nvSpPr>
            <p:cNvPr id="34" name="Elipse 33"/>
            <p:cNvSpPr/>
            <p:nvPr/>
          </p:nvSpPr>
          <p:spPr>
            <a:xfrm>
              <a:off x="5506347" y="1683649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3510823" y="3450309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244116" y="3859762"/>
              <a:ext cx="2776959" cy="414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VITORIA-GASTEIZ</a:t>
              </a: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4885856" y="3698242"/>
            <a:ext cx="370751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Biblioteka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Eraikina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Bizkaiko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Edificio Biblioteca, Campus de </a:t>
            </a:r>
            <a:r>
              <a:rPr lang="es-ES" sz="1400" u="none" err="1">
                <a:solidFill>
                  <a:schemeClr val="bg1"/>
                </a:solidFill>
                <a:latin typeface="EHUSans" panose="02000503050000020004" pitchFamily="50"/>
              </a:rPr>
              <a:t>Bizkaia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Library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Building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,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Bizkaia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 Campus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4720162" y="2348880"/>
            <a:ext cx="446035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IGNACIO MARIA BARRIOLA</a:t>
            </a:r>
          </a:p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Gelategia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Gipuzkoako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Aulario, Campus de </a:t>
            </a:r>
            <a:r>
              <a:rPr lang="es-ES" sz="1400" u="none" err="1">
                <a:solidFill>
                  <a:schemeClr val="tx1"/>
                </a:solidFill>
                <a:latin typeface="EHUSans" panose="02000503050000020004" pitchFamily="2" charset="0"/>
              </a:rPr>
              <a:t>Gipuzkoa</a:t>
            </a:r>
            <a:endParaRPr lang="es-ES" sz="140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Lecture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 hall,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Gipuzkoa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 Campus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721550" y="4707143"/>
            <a:ext cx="396750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MICAELA PORTILLO</a:t>
            </a:r>
          </a:p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Ikergunea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Arabako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Centro de Investigación, Campus de Álava</a:t>
            </a: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Research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Centre, Araba/Álava Campus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033831A4-9DF1-0D40-B234-6963BC0E162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50B202F5-D23C-3042-992B-EF5FF7DD3D38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7" name="Título 4">
            <a:extLst>
              <a:ext uri="{FF2B5EF4-FFF2-40B4-BE49-F238E27FC236}">
                <a16:creationId xmlns:a16="http://schemas.microsoft.com/office/drawing/2014/main" xmlns="" id="{E3C92CC5-F81E-9B4C-A7DC-FF4172361AB6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C0FBA5C9-72BC-624C-8DDA-588EEE51FD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xmlns="" id="{C56A3BD0-5C03-A943-AF47-828B349ADFB2}"/>
              </a:ext>
            </a:extLst>
          </p:cNvPr>
          <p:cNvCxnSpPr>
            <a:cxnSpLocks/>
          </p:cNvCxnSpPr>
          <p:nvPr/>
        </p:nvCxnSpPr>
        <p:spPr>
          <a:xfrm>
            <a:off x="3995936" y="2964895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xmlns="" id="{EC3D4201-A7D3-FA46-92F5-69FD6C6630CF}"/>
              </a:ext>
            </a:extLst>
          </p:cNvPr>
          <p:cNvCxnSpPr>
            <a:cxnSpLocks/>
          </p:cNvCxnSpPr>
          <p:nvPr/>
        </p:nvCxnSpPr>
        <p:spPr>
          <a:xfrm>
            <a:off x="2987824" y="3717032"/>
            <a:ext cx="1512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xmlns="" id="{373897DB-ACB1-3240-814B-683E3095C385}"/>
              </a:ext>
            </a:extLst>
          </p:cNvPr>
          <p:cNvCxnSpPr>
            <a:cxnSpLocks/>
          </p:cNvCxnSpPr>
          <p:nvPr/>
        </p:nvCxnSpPr>
        <p:spPr>
          <a:xfrm>
            <a:off x="2771800" y="4869160"/>
            <a:ext cx="1728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2502766"/>
      </p:ext>
    </p:extLst>
  </p:cSld>
  <p:clrMapOvr>
    <a:masterClrMapping/>
  </p:clrMapOvr>
  <p:transition spd="med" advTm="30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4107B32EFA7B4D965685727235DF9C" ma:contentTypeVersion="18" ma:contentTypeDescription="Crear nuevo documento." ma:contentTypeScope="" ma:versionID="611b673ee7d9c22db488617066c9fff0">
  <xsd:schema xmlns:xsd="http://www.w3.org/2001/XMLSchema" xmlns:xs="http://www.w3.org/2001/XMLSchema" xmlns:p="http://schemas.microsoft.com/office/2006/metadata/properties" xmlns:ns3="00959536-5d38-4ca1-813d-43f84385441f" xmlns:ns4="6dfc8cee-dd26-47b0-a3ed-d71f1aed02da" targetNamespace="http://schemas.microsoft.com/office/2006/metadata/properties" ma:root="true" ma:fieldsID="ded27e3820f75a258726996feedbc181" ns3:_="" ns4:_="">
    <xsd:import namespace="00959536-5d38-4ca1-813d-43f84385441f"/>
    <xsd:import namespace="6dfc8cee-dd26-47b0-a3ed-d71f1aed02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59536-5d38-4ca1-813d-43f843854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8cee-dd26-47b0-a3ed-d71f1aed02d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959536-5d38-4ca1-813d-43f84385441f" xsi:nil="true"/>
  </documentManagement>
</p:properties>
</file>

<file path=customXml/itemProps1.xml><?xml version="1.0" encoding="utf-8"?>
<ds:datastoreItem xmlns:ds="http://schemas.openxmlformats.org/officeDocument/2006/customXml" ds:itemID="{02EDB4DF-EA10-4301-B265-A33D353D2AF1}">
  <ds:schemaRefs>
    <ds:schemaRef ds:uri="00959536-5d38-4ca1-813d-43f84385441f"/>
    <ds:schemaRef ds:uri="6dfc8cee-dd26-47b0-a3ed-d71f1aed02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D7FCB5-00B9-4BFA-9D76-1926E7EFB4F5}">
  <ds:schemaRefs>
    <ds:schemaRef ds:uri="http://purl.org/dc/terms/"/>
    <ds:schemaRef ds:uri="http://schemas.microsoft.com/office/infopath/2007/PartnerControls"/>
    <ds:schemaRef ds:uri="00959536-5d38-4ca1-813d-43f84385441f"/>
    <ds:schemaRef ds:uri="http://schemas.microsoft.com/office/2006/documentManagement/types"/>
    <ds:schemaRef ds:uri="http://schemas.microsoft.com/office/2006/metadata/properties"/>
    <ds:schemaRef ds:uri="http://purl.org/dc/elements/1.1/"/>
    <ds:schemaRef ds:uri="6dfc8cee-dd26-47b0-a3ed-d71f1aed02d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872</Words>
  <Application>Microsoft Office PowerPoint</Application>
  <PresentationFormat>Presentación en pantalla (4:3)</PresentationFormat>
  <Paragraphs>332</Paragraphs>
  <Slides>22</Slides>
  <Notes>1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PORTADA</vt:lpstr>
      <vt:lpstr>Diapositiva 1</vt:lpstr>
      <vt:lpstr>DOKTOREGOA  .  EL DOCTORADO  .  DOCTORAL STUDIES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pc</cp:lastModifiedBy>
  <cp:revision>71</cp:revision>
  <cp:lastPrinted>2024-11-26T09:29:29Z</cp:lastPrinted>
  <dcterms:modified xsi:type="dcterms:W3CDTF">2024-12-04T09:21:15Z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0x010100D54107B32EFA7B4D965685727235DF9C</vt:lpwstr>
  </property>
</Properties>
</file>