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7" r:id="rId2"/>
    <p:sldId id="259" r:id="rId3"/>
    <p:sldId id="263" r:id="rId4"/>
    <p:sldId id="262" r:id="rId5"/>
    <p:sldId id="264" r:id="rId6"/>
    <p:sldId id="265" r:id="rId7"/>
    <p:sldId id="266" r:id="rId8"/>
    <p:sldId id="271" r:id="rId9"/>
    <p:sldId id="320" r:id="rId10"/>
    <p:sldId id="267" r:id="rId11"/>
    <p:sldId id="268" r:id="rId12"/>
    <p:sldId id="321" r:id="rId13"/>
    <p:sldId id="322" r:id="rId14"/>
    <p:sldId id="323" r:id="rId15"/>
    <p:sldId id="329" r:id="rId16"/>
    <p:sldId id="269" r:id="rId17"/>
    <p:sldId id="331" r:id="rId18"/>
    <p:sldId id="275" r:id="rId19"/>
    <p:sldId id="330" r:id="rId20"/>
    <p:sldId id="280" r:id="rId21"/>
    <p:sldId id="332" r:id="rId22"/>
    <p:sldId id="279" r:id="rId23"/>
    <p:sldId id="281" r:id="rId24"/>
    <p:sldId id="318" r:id="rId25"/>
    <p:sldId id="333" r:id="rId26"/>
    <p:sldId id="335" r:id="rId27"/>
    <p:sldId id="334" r:id="rId28"/>
    <p:sldId id="282" r:id="rId29"/>
    <p:sldId id="319"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7" r:id="rId63"/>
    <p:sldId id="324" r:id="rId64"/>
    <p:sldId id="327" r:id="rId65"/>
    <p:sldId id="326" r:id="rId66"/>
    <p:sldId id="328" r:id="rId67"/>
    <p:sldId id="325" r:id="rId6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DF54DD-0173-4E73-8E52-CD8772D3D850}" type="doc">
      <dgm:prSet loTypeId="urn:microsoft.com/office/officeart/2005/8/layout/cycle8" loCatId="cycle" qsTypeId="urn:microsoft.com/office/officeart/2005/8/quickstyle/simple1" qsCatId="simple" csTypeId="urn:microsoft.com/office/officeart/2005/8/colors/accent1_2" csCatId="accent1" phldr="1"/>
      <dgm:spPr/>
    </dgm:pt>
    <dgm:pt modelId="{0D2DB3CD-D28F-437E-B476-D5CA5C72B762}">
      <dgm:prSet/>
      <dgm:spPr>
        <a:solidFill>
          <a:srgbClr val="00B050">
            <a:alpha val="50000"/>
          </a:srgbClr>
        </a:solidFill>
      </dgm:spPr>
      <dgm:t>
        <a:bodyPr anchor="b"/>
        <a:lstStyle/>
        <a:p>
          <a:pPr algn="l"/>
          <a:endParaRPr lang="eu-ES" dirty="0"/>
        </a:p>
      </dgm:t>
    </dgm:pt>
    <dgm:pt modelId="{C1CCD7D4-11EA-4C35-9629-7CD914905CC3}" type="parTrans" cxnId="{CFCCD664-9CE6-4905-B416-3AD37C13A6FD}">
      <dgm:prSet/>
      <dgm:spPr/>
      <dgm:t>
        <a:bodyPr/>
        <a:lstStyle/>
        <a:p>
          <a:endParaRPr lang="eu-ES"/>
        </a:p>
      </dgm:t>
    </dgm:pt>
    <dgm:pt modelId="{B4912BE9-B021-4E49-883F-6AE33F37C20F}" type="sibTrans" cxnId="{CFCCD664-9CE6-4905-B416-3AD37C13A6FD}">
      <dgm:prSet/>
      <dgm:spPr/>
      <dgm:t>
        <a:bodyPr/>
        <a:lstStyle/>
        <a:p>
          <a:endParaRPr lang="eu-ES"/>
        </a:p>
      </dgm:t>
    </dgm:pt>
    <dgm:pt modelId="{74A8DF26-6D02-4AB2-9E09-702DC41F60C0}">
      <dgm:prSet phldrT="[Texto]"/>
      <dgm:spPr>
        <a:solidFill>
          <a:srgbClr val="00B050">
            <a:alpha val="50000"/>
          </a:srgbClr>
        </a:solidFill>
      </dgm:spPr>
      <dgm:t>
        <a:bodyPr anchor="b"/>
        <a:lstStyle/>
        <a:p>
          <a:pPr algn="ctr"/>
          <a:r>
            <a:rPr lang="es-ES" noProof="0" dirty="0" smtClean="0"/>
            <a:t>Edad</a:t>
          </a:r>
          <a:endParaRPr lang="es-ES" noProof="0" dirty="0"/>
        </a:p>
      </dgm:t>
    </dgm:pt>
    <dgm:pt modelId="{76D38938-FC60-4503-A869-5D8DA057DCFF}" type="sibTrans" cxnId="{24FF577F-1709-49AC-A564-84CA4224F494}">
      <dgm:prSet/>
      <dgm:spPr/>
      <dgm:t>
        <a:bodyPr/>
        <a:lstStyle/>
        <a:p>
          <a:endParaRPr lang="eu-ES"/>
        </a:p>
      </dgm:t>
    </dgm:pt>
    <dgm:pt modelId="{39CFEB9B-E83C-4F50-819F-B6104DEF99DC}" type="parTrans" cxnId="{24FF577F-1709-49AC-A564-84CA4224F494}">
      <dgm:prSet/>
      <dgm:spPr/>
      <dgm:t>
        <a:bodyPr/>
        <a:lstStyle/>
        <a:p>
          <a:endParaRPr lang="eu-ES"/>
        </a:p>
      </dgm:t>
    </dgm:pt>
    <dgm:pt modelId="{07509B62-5898-4C9C-B20A-04F7CBF907E5}">
      <dgm:prSet phldrT="[Texto]"/>
      <dgm:spPr>
        <a:solidFill>
          <a:schemeClr val="accent1">
            <a:hueOff val="0"/>
            <a:satOff val="0"/>
            <a:lumOff val="0"/>
            <a:alpha val="50000"/>
          </a:schemeClr>
        </a:solidFill>
      </dgm:spPr>
      <dgm:t>
        <a:bodyPr/>
        <a:lstStyle/>
        <a:p>
          <a:r>
            <a:rPr lang="es-ES" noProof="0" dirty="0" smtClean="0"/>
            <a:t>Clase Social</a:t>
          </a:r>
          <a:endParaRPr lang="es-ES" noProof="0" dirty="0"/>
        </a:p>
      </dgm:t>
    </dgm:pt>
    <dgm:pt modelId="{CB721D82-11E4-4780-BBEF-7A4525FDD2CC}" type="sibTrans" cxnId="{AA64F70A-62CD-47BC-9E59-063EBA640C12}">
      <dgm:prSet/>
      <dgm:spPr/>
      <dgm:t>
        <a:bodyPr/>
        <a:lstStyle/>
        <a:p>
          <a:endParaRPr lang="eu-ES"/>
        </a:p>
      </dgm:t>
    </dgm:pt>
    <dgm:pt modelId="{E29D84C2-73E9-4E33-BBB6-3125429E1A6D}" type="parTrans" cxnId="{AA64F70A-62CD-47BC-9E59-063EBA640C12}">
      <dgm:prSet/>
      <dgm:spPr/>
      <dgm:t>
        <a:bodyPr/>
        <a:lstStyle/>
        <a:p>
          <a:endParaRPr lang="eu-ES"/>
        </a:p>
      </dgm:t>
    </dgm:pt>
    <dgm:pt modelId="{ECEB22E1-3955-4206-907E-4ACBBEF6C2DF}">
      <dgm:prSet phldrT="[Texto]"/>
      <dgm:spPr>
        <a:solidFill>
          <a:srgbClr val="FFC000">
            <a:alpha val="50000"/>
          </a:srgbClr>
        </a:solidFill>
      </dgm:spPr>
      <dgm:t>
        <a:bodyPr/>
        <a:lstStyle/>
        <a:p>
          <a:r>
            <a:rPr lang="es-ES" noProof="0" dirty="0" smtClean="0"/>
            <a:t>Etnia</a:t>
          </a:r>
          <a:endParaRPr lang="es-ES" noProof="0" dirty="0"/>
        </a:p>
      </dgm:t>
    </dgm:pt>
    <dgm:pt modelId="{A7F5BA10-121E-4EF7-9520-214306114FD7}" type="sibTrans" cxnId="{31209524-1D0F-4BC2-ABB3-505B90C282AC}">
      <dgm:prSet/>
      <dgm:spPr/>
      <dgm:t>
        <a:bodyPr/>
        <a:lstStyle/>
        <a:p>
          <a:endParaRPr lang="eu-ES"/>
        </a:p>
      </dgm:t>
    </dgm:pt>
    <dgm:pt modelId="{F783573C-5967-406A-B825-BF67A766246C}" type="parTrans" cxnId="{31209524-1D0F-4BC2-ABB3-505B90C282AC}">
      <dgm:prSet/>
      <dgm:spPr/>
      <dgm:t>
        <a:bodyPr/>
        <a:lstStyle/>
        <a:p>
          <a:endParaRPr lang="eu-ES"/>
        </a:p>
      </dgm:t>
    </dgm:pt>
    <dgm:pt modelId="{C8D21AC9-21A9-4942-A310-B2D41CA3E77C}">
      <dgm:prSet phldrT="[Texto]"/>
      <dgm:spPr>
        <a:solidFill>
          <a:srgbClr val="FF0000">
            <a:alpha val="50000"/>
          </a:srgbClr>
        </a:solidFill>
      </dgm:spPr>
      <dgm:t>
        <a:bodyPr anchor="t"/>
        <a:lstStyle/>
        <a:p>
          <a:r>
            <a:rPr lang="es-ES" noProof="0" dirty="0" smtClean="0"/>
            <a:t>Género</a:t>
          </a:r>
          <a:endParaRPr lang="es-ES" noProof="0" dirty="0"/>
        </a:p>
      </dgm:t>
    </dgm:pt>
    <dgm:pt modelId="{50EB2171-F174-48AE-96E9-39B18D3146BF}" type="sibTrans" cxnId="{1EE11C77-7061-4A3E-9F60-44B524DB7CAD}">
      <dgm:prSet/>
      <dgm:spPr/>
      <dgm:t>
        <a:bodyPr/>
        <a:lstStyle/>
        <a:p>
          <a:endParaRPr lang="eu-ES"/>
        </a:p>
      </dgm:t>
    </dgm:pt>
    <dgm:pt modelId="{DE7E817A-C2D2-4130-884B-414EBF5013E8}" type="parTrans" cxnId="{1EE11C77-7061-4A3E-9F60-44B524DB7CAD}">
      <dgm:prSet/>
      <dgm:spPr/>
      <dgm:t>
        <a:bodyPr/>
        <a:lstStyle/>
        <a:p>
          <a:endParaRPr lang="eu-ES"/>
        </a:p>
      </dgm:t>
    </dgm:pt>
    <dgm:pt modelId="{EEF60893-37A3-4BBD-A504-4CAE45EB3174}" type="pres">
      <dgm:prSet presAssocID="{2DDF54DD-0173-4E73-8E52-CD8772D3D850}" presName="compositeShape" presStyleCnt="0">
        <dgm:presLayoutVars>
          <dgm:chMax val="7"/>
          <dgm:dir/>
          <dgm:resizeHandles val="exact"/>
        </dgm:presLayoutVars>
      </dgm:prSet>
      <dgm:spPr/>
    </dgm:pt>
    <dgm:pt modelId="{1B0E0205-4EC2-49B5-A19F-35B223296F7A}" type="pres">
      <dgm:prSet presAssocID="{2DDF54DD-0173-4E73-8E52-CD8772D3D850}" presName="wedge1" presStyleLbl="node1" presStyleIdx="0" presStyleCnt="4"/>
      <dgm:spPr/>
      <dgm:t>
        <a:bodyPr/>
        <a:lstStyle/>
        <a:p>
          <a:endParaRPr lang="eu-ES"/>
        </a:p>
      </dgm:t>
    </dgm:pt>
    <dgm:pt modelId="{E99B0F1A-C68F-4D11-A03B-FD22AF0FA749}" type="pres">
      <dgm:prSet presAssocID="{2DDF54DD-0173-4E73-8E52-CD8772D3D850}" presName="dummy1a" presStyleCnt="0"/>
      <dgm:spPr/>
    </dgm:pt>
    <dgm:pt modelId="{259C9F36-E7CE-4016-A6F5-963E3122C105}" type="pres">
      <dgm:prSet presAssocID="{2DDF54DD-0173-4E73-8E52-CD8772D3D850}" presName="dummy1b" presStyleCnt="0"/>
      <dgm:spPr/>
    </dgm:pt>
    <dgm:pt modelId="{96E28E4F-189F-4453-A9BE-F811EB0733EA}" type="pres">
      <dgm:prSet presAssocID="{2DDF54DD-0173-4E73-8E52-CD8772D3D850}" presName="wedge1Tx" presStyleLbl="node1" presStyleIdx="0" presStyleCnt="4">
        <dgm:presLayoutVars>
          <dgm:chMax val="0"/>
          <dgm:chPref val="0"/>
          <dgm:bulletEnabled val="1"/>
        </dgm:presLayoutVars>
      </dgm:prSet>
      <dgm:spPr/>
      <dgm:t>
        <a:bodyPr/>
        <a:lstStyle/>
        <a:p>
          <a:endParaRPr lang="eu-ES"/>
        </a:p>
      </dgm:t>
    </dgm:pt>
    <dgm:pt modelId="{D4A8D315-EB00-4827-A4CD-F10DBACD3801}" type="pres">
      <dgm:prSet presAssocID="{2DDF54DD-0173-4E73-8E52-CD8772D3D850}" presName="wedge2" presStyleLbl="node1" presStyleIdx="1" presStyleCnt="4"/>
      <dgm:spPr/>
      <dgm:t>
        <a:bodyPr/>
        <a:lstStyle/>
        <a:p>
          <a:endParaRPr lang="eu-ES"/>
        </a:p>
      </dgm:t>
    </dgm:pt>
    <dgm:pt modelId="{55598081-B771-4C8A-A7AE-A3EAB2CECBCA}" type="pres">
      <dgm:prSet presAssocID="{2DDF54DD-0173-4E73-8E52-CD8772D3D850}" presName="dummy2a" presStyleCnt="0"/>
      <dgm:spPr/>
    </dgm:pt>
    <dgm:pt modelId="{145BF046-A11A-4D00-B55C-EA4F3D937313}" type="pres">
      <dgm:prSet presAssocID="{2DDF54DD-0173-4E73-8E52-CD8772D3D850}" presName="dummy2b" presStyleCnt="0"/>
      <dgm:spPr/>
    </dgm:pt>
    <dgm:pt modelId="{6C19895E-2462-4E74-ACD5-11A37298CCF9}" type="pres">
      <dgm:prSet presAssocID="{2DDF54DD-0173-4E73-8E52-CD8772D3D850}" presName="wedge2Tx" presStyleLbl="node1" presStyleIdx="1" presStyleCnt="4">
        <dgm:presLayoutVars>
          <dgm:chMax val="0"/>
          <dgm:chPref val="0"/>
          <dgm:bulletEnabled val="1"/>
        </dgm:presLayoutVars>
      </dgm:prSet>
      <dgm:spPr/>
      <dgm:t>
        <a:bodyPr/>
        <a:lstStyle/>
        <a:p>
          <a:endParaRPr lang="eu-ES"/>
        </a:p>
      </dgm:t>
    </dgm:pt>
    <dgm:pt modelId="{8C5F4091-BB10-4C73-9A04-55AB3108CC0C}" type="pres">
      <dgm:prSet presAssocID="{2DDF54DD-0173-4E73-8E52-CD8772D3D850}" presName="wedge3" presStyleLbl="node1" presStyleIdx="2" presStyleCnt="4"/>
      <dgm:spPr/>
      <dgm:t>
        <a:bodyPr/>
        <a:lstStyle/>
        <a:p>
          <a:endParaRPr lang="eu-ES"/>
        </a:p>
      </dgm:t>
    </dgm:pt>
    <dgm:pt modelId="{5163B143-4D59-4394-8E5D-B92B281C5C07}" type="pres">
      <dgm:prSet presAssocID="{2DDF54DD-0173-4E73-8E52-CD8772D3D850}" presName="dummy3a" presStyleCnt="0"/>
      <dgm:spPr/>
    </dgm:pt>
    <dgm:pt modelId="{93A5E420-EB6C-4F65-980D-AFA8C4A505D8}" type="pres">
      <dgm:prSet presAssocID="{2DDF54DD-0173-4E73-8E52-CD8772D3D850}" presName="dummy3b" presStyleCnt="0"/>
      <dgm:spPr/>
    </dgm:pt>
    <dgm:pt modelId="{5CDC7A92-F007-4854-961F-21FD87AF4699}" type="pres">
      <dgm:prSet presAssocID="{2DDF54DD-0173-4E73-8E52-CD8772D3D850}" presName="wedge3Tx" presStyleLbl="node1" presStyleIdx="2" presStyleCnt="4">
        <dgm:presLayoutVars>
          <dgm:chMax val="0"/>
          <dgm:chPref val="0"/>
          <dgm:bulletEnabled val="1"/>
        </dgm:presLayoutVars>
      </dgm:prSet>
      <dgm:spPr/>
      <dgm:t>
        <a:bodyPr/>
        <a:lstStyle/>
        <a:p>
          <a:endParaRPr lang="eu-ES"/>
        </a:p>
      </dgm:t>
    </dgm:pt>
    <dgm:pt modelId="{278707F9-5ACD-4335-B210-FCBA375FA17A}" type="pres">
      <dgm:prSet presAssocID="{2DDF54DD-0173-4E73-8E52-CD8772D3D850}" presName="wedge4" presStyleLbl="node1" presStyleIdx="3" presStyleCnt="4"/>
      <dgm:spPr/>
      <dgm:t>
        <a:bodyPr/>
        <a:lstStyle/>
        <a:p>
          <a:endParaRPr lang="eu-ES"/>
        </a:p>
      </dgm:t>
    </dgm:pt>
    <dgm:pt modelId="{EEA67E75-8E11-4FD6-9170-6F3F81371DAD}" type="pres">
      <dgm:prSet presAssocID="{2DDF54DD-0173-4E73-8E52-CD8772D3D850}" presName="dummy4a" presStyleCnt="0"/>
      <dgm:spPr/>
    </dgm:pt>
    <dgm:pt modelId="{F52CFEA0-CEDA-4DF9-BC8F-7BC09E38CBB9}" type="pres">
      <dgm:prSet presAssocID="{2DDF54DD-0173-4E73-8E52-CD8772D3D850}" presName="dummy4b" presStyleCnt="0"/>
      <dgm:spPr/>
    </dgm:pt>
    <dgm:pt modelId="{EE8FA047-4267-4703-81B2-799F410B2409}" type="pres">
      <dgm:prSet presAssocID="{2DDF54DD-0173-4E73-8E52-CD8772D3D850}" presName="wedge4Tx" presStyleLbl="node1" presStyleIdx="3" presStyleCnt="4">
        <dgm:presLayoutVars>
          <dgm:chMax val="0"/>
          <dgm:chPref val="0"/>
          <dgm:bulletEnabled val="1"/>
        </dgm:presLayoutVars>
      </dgm:prSet>
      <dgm:spPr/>
      <dgm:t>
        <a:bodyPr/>
        <a:lstStyle/>
        <a:p>
          <a:endParaRPr lang="eu-ES"/>
        </a:p>
      </dgm:t>
    </dgm:pt>
    <dgm:pt modelId="{3E1D2B8E-C17F-4F5E-8A22-B012A1FB6C31}" type="pres">
      <dgm:prSet presAssocID="{50EB2171-F174-48AE-96E9-39B18D3146BF}" presName="arrowWedge1" presStyleLbl="fgSibTrans2D1" presStyleIdx="0" presStyleCnt="4"/>
      <dgm:spPr/>
    </dgm:pt>
    <dgm:pt modelId="{432CB23C-2F0B-4117-9441-AA0C9751C4F0}" type="pres">
      <dgm:prSet presAssocID="{A7F5BA10-121E-4EF7-9520-214306114FD7}" presName="arrowWedge2" presStyleLbl="fgSibTrans2D1" presStyleIdx="1" presStyleCnt="4"/>
      <dgm:spPr/>
    </dgm:pt>
    <dgm:pt modelId="{05F3EBB5-DB58-432B-9017-5D5053330191}" type="pres">
      <dgm:prSet presAssocID="{CB721D82-11E4-4780-BBEF-7A4525FDD2CC}" presName="arrowWedge3" presStyleLbl="fgSibTrans2D1" presStyleIdx="2" presStyleCnt="4"/>
      <dgm:spPr/>
    </dgm:pt>
    <dgm:pt modelId="{C2A632B9-C6CB-48AA-B44F-CC0422F28D05}" type="pres">
      <dgm:prSet presAssocID="{76D38938-FC60-4503-A869-5D8DA057DCFF}" presName="arrowWedge4" presStyleLbl="fgSibTrans2D1" presStyleIdx="3" presStyleCnt="4"/>
      <dgm:spPr/>
    </dgm:pt>
  </dgm:ptLst>
  <dgm:cxnLst>
    <dgm:cxn modelId="{23244F12-20B0-4D56-8E3C-F684F15D4855}" type="presOf" srcId="{0D2DB3CD-D28F-437E-B476-D5CA5C72B762}" destId="{278707F9-5ACD-4335-B210-FCBA375FA17A}" srcOrd="0" destOrd="1" presId="urn:microsoft.com/office/officeart/2005/8/layout/cycle8"/>
    <dgm:cxn modelId="{07D94160-4355-4E8F-AE0B-1FD92740B5CB}" type="presOf" srcId="{ECEB22E1-3955-4206-907E-4ACBBEF6C2DF}" destId="{D4A8D315-EB00-4827-A4CD-F10DBACD3801}" srcOrd="0" destOrd="0" presId="urn:microsoft.com/office/officeart/2005/8/layout/cycle8"/>
    <dgm:cxn modelId="{1EE11C77-7061-4A3E-9F60-44B524DB7CAD}" srcId="{2DDF54DD-0173-4E73-8E52-CD8772D3D850}" destId="{C8D21AC9-21A9-4942-A310-B2D41CA3E77C}" srcOrd="0" destOrd="0" parTransId="{DE7E817A-C2D2-4130-884B-414EBF5013E8}" sibTransId="{50EB2171-F174-48AE-96E9-39B18D3146BF}"/>
    <dgm:cxn modelId="{A4B24370-3467-4966-9619-45EB9E6440A4}" type="presOf" srcId="{74A8DF26-6D02-4AB2-9E09-702DC41F60C0}" destId="{278707F9-5ACD-4335-B210-FCBA375FA17A}" srcOrd="0" destOrd="0" presId="urn:microsoft.com/office/officeart/2005/8/layout/cycle8"/>
    <dgm:cxn modelId="{91F18CEB-3036-41F2-B209-FAAA6EE3B84A}" type="presOf" srcId="{74A8DF26-6D02-4AB2-9E09-702DC41F60C0}" destId="{EE8FA047-4267-4703-81B2-799F410B2409}" srcOrd="1" destOrd="0" presId="urn:microsoft.com/office/officeart/2005/8/layout/cycle8"/>
    <dgm:cxn modelId="{317CAD3F-19DF-422A-BEC7-EEA79160E618}" type="presOf" srcId="{ECEB22E1-3955-4206-907E-4ACBBEF6C2DF}" destId="{6C19895E-2462-4E74-ACD5-11A37298CCF9}" srcOrd="1" destOrd="0" presId="urn:microsoft.com/office/officeart/2005/8/layout/cycle8"/>
    <dgm:cxn modelId="{24FF577F-1709-49AC-A564-84CA4224F494}" srcId="{2DDF54DD-0173-4E73-8E52-CD8772D3D850}" destId="{74A8DF26-6D02-4AB2-9E09-702DC41F60C0}" srcOrd="3" destOrd="0" parTransId="{39CFEB9B-E83C-4F50-819F-B6104DEF99DC}" sibTransId="{76D38938-FC60-4503-A869-5D8DA057DCFF}"/>
    <dgm:cxn modelId="{31209524-1D0F-4BC2-ABB3-505B90C282AC}" srcId="{2DDF54DD-0173-4E73-8E52-CD8772D3D850}" destId="{ECEB22E1-3955-4206-907E-4ACBBEF6C2DF}" srcOrd="1" destOrd="0" parTransId="{F783573C-5967-406A-B825-BF67A766246C}" sibTransId="{A7F5BA10-121E-4EF7-9520-214306114FD7}"/>
    <dgm:cxn modelId="{0F4D5248-BED4-4942-94C6-A6F242559B0D}" type="presOf" srcId="{C8D21AC9-21A9-4942-A310-B2D41CA3E77C}" destId="{96E28E4F-189F-4453-A9BE-F811EB0733EA}" srcOrd="1" destOrd="0" presId="urn:microsoft.com/office/officeart/2005/8/layout/cycle8"/>
    <dgm:cxn modelId="{343B80D2-DCD2-42F3-AA63-63F9A8B30CBD}" type="presOf" srcId="{2DDF54DD-0173-4E73-8E52-CD8772D3D850}" destId="{EEF60893-37A3-4BBD-A504-4CAE45EB3174}" srcOrd="0" destOrd="0" presId="urn:microsoft.com/office/officeart/2005/8/layout/cycle8"/>
    <dgm:cxn modelId="{FAE342AE-606F-4E2F-849F-DD902D97FF1D}" type="presOf" srcId="{0D2DB3CD-D28F-437E-B476-D5CA5C72B762}" destId="{EE8FA047-4267-4703-81B2-799F410B2409}" srcOrd="1" destOrd="1" presId="urn:microsoft.com/office/officeart/2005/8/layout/cycle8"/>
    <dgm:cxn modelId="{6FEEE21C-8806-4E6E-8950-341A0BEB8779}" type="presOf" srcId="{07509B62-5898-4C9C-B20A-04F7CBF907E5}" destId="{8C5F4091-BB10-4C73-9A04-55AB3108CC0C}" srcOrd="0" destOrd="0" presId="urn:microsoft.com/office/officeart/2005/8/layout/cycle8"/>
    <dgm:cxn modelId="{6B893056-D938-4016-8E9C-7C404C73B250}" type="presOf" srcId="{07509B62-5898-4C9C-B20A-04F7CBF907E5}" destId="{5CDC7A92-F007-4854-961F-21FD87AF4699}" srcOrd="1" destOrd="0" presId="urn:microsoft.com/office/officeart/2005/8/layout/cycle8"/>
    <dgm:cxn modelId="{AA64F70A-62CD-47BC-9E59-063EBA640C12}" srcId="{2DDF54DD-0173-4E73-8E52-CD8772D3D850}" destId="{07509B62-5898-4C9C-B20A-04F7CBF907E5}" srcOrd="2" destOrd="0" parTransId="{E29D84C2-73E9-4E33-BBB6-3125429E1A6D}" sibTransId="{CB721D82-11E4-4780-BBEF-7A4525FDD2CC}"/>
    <dgm:cxn modelId="{4FCA6CA5-87C0-4746-AF09-7792A0739487}" type="presOf" srcId="{C8D21AC9-21A9-4942-A310-B2D41CA3E77C}" destId="{1B0E0205-4EC2-49B5-A19F-35B223296F7A}" srcOrd="0" destOrd="0" presId="urn:microsoft.com/office/officeart/2005/8/layout/cycle8"/>
    <dgm:cxn modelId="{CFCCD664-9CE6-4905-B416-3AD37C13A6FD}" srcId="{74A8DF26-6D02-4AB2-9E09-702DC41F60C0}" destId="{0D2DB3CD-D28F-437E-B476-D5CA5C72B762}" srcOrd="0" destOrd="0" parTransId="{C1CCD7D4-11EA-4C35-9629-7CD914905CC3}" sibTransId="{B4912BE9-B021-4E49-883F-6AE33F37C20F}"/>
    <dgm:cxn modelId="{734F919D-6E6B-40D6-9754-E1AF04E51F35}" type="presParOf" srcId="{EEF60893-37A3-4BBD-A504-4CAE45EB3174}" destId="{1B0E0205-4EC2-49B5-A19F-35B223296F7A}" srcOrd="0" destOrd="0" presId="urn:microsoft.com/office/officeart/2005/8/layout/cycle8"/>
    <dgm:cxn modelId="{865B1ED3-67EC-4B5A-9910-D9625543941A}" type="presParOf" srcId="{EEF60893-37A3-4BBD-A504-4CAE45EB3174}" destId="{E99B0F1A-C68F-4D11-A03B-FD22AF0FA749}" srcOrd="1" destOrd="0" presId="urn:microsoft.com/office/officeart/2005/8/layout/cycle8"/>
    <dgm:cxn modelId="{761007B0-1A9D-4CC6-8099-D579503C9B9E}" type="presParOf" srcId="{EEF60893-37A3-4BBD-A504-4CAE45EB3174}" destId="{259C9F36-E7CE-4016-A6F5-963E3122C105}" srcOrd="2" destOrd="0" presId="urn:microsoft.com/office/officeart/2005/8/layout/cycle8"/>
    <dgm:cxn modelId="{82CD9232-559D-4927-8EFB-3325E5831378}" type="presParOf" srcId="{EEF60893-37A3-4BBD-A504-4CAE45EB3174}" destId="{96E28E4F-189F-4453-A9BE-F811EB0733EA}" srcOrd="3" destOrd="0" presId="urn:microsoft.com/office/officeart/2005/8/layout/cycle8"/>
    <dgm:cxn modelId="{D603211A-B328-4B83-8E1F-EB2B504711B7}" type="presParOf" srcId="{EEF60893-37A3-4BBD-A504-4CAE45EB3174}" destId="{D4A8D315-EB00-4827-A4CD-F10DBACD3801}" srcOrd="4" destOrd="0" presId="urn:microsoft.com/office/officeart/2005/8/layout/cycle8"/>
    <dgm:cxn modelId="{6EBF6757-B2CF-4237-96E4-D7C80728E796}" type="presParOf" srcId="{EEF60893-37A3-4BBD-A504-4CAE45EB3174}" destId="{55598081-B771-4C8A-A7AE-A3EAB2CECBCA}" srcOrd="5" destOrd="0" presId="urn:microsoft.com/office/officeart/2005/8/layout/cycle8"/>
    <dgm:cxn modelId="{EFEE64F5-324E-4D0A-9923-3CB01E142A98}" type="presParOf" srcId="{EEF60893-37A3-4BBD-A504-4CAE45EB3174}" destId="{145BF046-A11A-4D00-B55C-EA4F3D937313}" srcOrd="6" destOrd="0" presId="urn:microsoft.com/office/officeart/2005/8/layout/cycle8"/>
    <dgm:cxn modelId="{120B68E6-9859-4E2D-9D3F-2D8B21011867}" type="presParOf" srcId="{EEF60893-37A3-4BBD-A504-4CAE45EB3174}" destId="{6C19895E-2462-4E74-ACD5-11A37298CCF9}" srcOrd="7" destOrd="0" presId="urn:microsoft.com/office/officeart/2005/8/layout/cycle8"/>
    <dgm:cxn modelId="{FB2A5509-F1E6-4B71-AB8D-2741D63EE517}" type="presParOf" srcId="{EEF60893-37A3-4BBD-A504-4CAE45EB3174}" destId="{8C5F4091-BB10-4C73-9A04-55AB3108CC0C}" srcOrd="8" destOrd="0" presId="urn:microsoft.com/office/officeart/2005/8/layout/cycle8"/>
    <dgm:cxn modelId="{B01D0F21-E060-46CD-95F0-3CC9D3258F61}" type="presParOf" srcId="{EEF60893-37A3-4BBD-A504-4CAE45EB3174}" destId="{5163B143-4D59-4394-8E5D-B92B281C5C07}" srcOrd="9" destOrd="0" presId="urn:microsoft.com/office/officeart/2005/8/layout/cycle8"/>
    <dgm:cxn modelId="{2E54891D-DBC4-4045-A5C6-77E3E889BEE8}" type="presParOf" srcId="{EEF60893-37A3-4BBD-A504-4CAE45EB3174}" destId="{93A5E420-EB6C-4F65-980D-AFA8C4A505D8}" srcOrd="10" destOrd="0" presId="urn:microsoft.com/office/officeart/2005/8/layout/cycle8"/>
    <dgm:cxn modelId="{8E117D98-6937-44E7-A211-AD3943A8B06E}" type="presParOf" srcId="{EEF60893-37A3-4BBD-A504-4CAE45EB3174}" destId="{5CDC7A92-F007-4854-961F-21FD87AF4699}" srcOrd="11" destOrd="0" presId="urn:microsoft.com/office/officeart/2005/8/layout/cycle8"/>
    <dgm:cxn modelId="{7EA14A1B-74E6-4B68-9562-B0CE728BC104}" type="presParOf" srcId="{EEF60893-37A3-4BBD-A504-4CAE45EB3174}" destId="{278707F9-5ACD-4335-B210-FCBA375FA17A}" srcOrd="12" destOrd="0" presId="urn:microsoft.com/office/officeart/2005/8/layout/cycle8"/>
    <dgm:cxn modelId="{222E34F9-CAEA-424D-B6FF-AD950A291FD8}" type="presParOf" srcId="{EEF60893-37A3-4BBD-A504-4CAE45EB3174}" destId="{EEA67E75-8E11-4FD6-9170-6F3F81371DAD}" srcOrd="13" destOrd="0" presId="urn:microsoft.com/office/officeart/2005/8/layout/cycle8"/>
    <dgm:cxn modelId="{35F70A33-D4D1-41EE-9E1B-228C9EA676F0}" type="presParOf" srcId="{EEF60893-37A3-4BBD-A504-4CAE45EB3174}" destId="{F52CFEA0-CEDA-4DF9-BC8F-7BC09E38CBB9}" srcOrd="14" destOrd="0" presId="urn:microsoft.com/office/officeart/2005/8/layout/cycle8"/>
    <dgm:cxn modelId="{3A4A25AA-6CE5-43F3-A50D-D735C2B83968}" type="presParOf" srcId="{EEF60893-37A3-4BBD-A504-4CAE45EB3174}" destId="{EE8FA047-4267-4703-81B2-799F410B2409}" srcOrd="15" destOrd="0" presId="urn:microsoft.com/office/officeart/2005/8/layout/cycle8"/>
    <dgm:cxn modelId="{7121E15E-1496-4D66-827E-D713BD501BC9}" type="presParOf" srcId="{EEF60893-37A3-4BBD-A504-4CAE45EB3174}" destId="{3E1D2B8E-C17F-4F5E-8A22-B012A1FB6C31}" srcOrd="16" destOrd="0" presId="urn:microsoft.com/office/officeart/2005/8/layout/cycle8"/>
    <dgm:cxn modelId="{41AED794-5577-4CD6-9EE4-88CEFDEB82D5}" type="presParOf" srcId="{EEF60893-37A3-4BBD-A504-4CAE45EB3174}" destId="{432CB23C-2F0B-4117-9441-AA0C9751C4F0}" srcOrd="17" destOrd="0" presId="urn:microsoft.com/office/officeart/2005/8/layout/cycle8"/>
    <dgm:cxn modelId="{55515F8B-7204-43A1-9524-A0A0D9D7CF45}" type="presParOf" srcId="{EEF60893-37A3-4BBD-A504-4CAE45EB3174}" destId="{05F3EBB5-DB58-432B-9017-5D5053330191}" srcOrd="18" destOrd="0" presId="urn:microsoft.com/office/officeart/2005/8/layout/cycle8"/>
    <dgm:cxn modelId="{EFB37C99-275D-43CB-97FD-F8C95ED4C320}" type="presParOf" srcId="{EEF60893-37A3-4BBD-A504-4CAE45EB3174}" destId="{C2A632B9-C6CB-48AA-B44F-CC0422F28D05}" srcOrd="19" destOrd="0" presId="urn:microsoft.com/office/officeart/2005/8/layout/cycle8"/>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DF54DD-0173-4E73-8E52-CD8772D3D850}" type="doc">
      <dgm:prSet loTypeId="urn:microsoft.com/office/officeart/2005/8/layout/cycle8" loCatId="cycle" qsTypeId="urn:microsoft.com/office/officeart/2005/8/quickstyle/simple1" qsCatId="simple" csTypeId="urn:microsoft.com/office/officeart/2005/8/colors/accent1_2" csCatId="accent1" phldr="1"/>
      <dgm:spPr/>
    </dgm:pt>
    <dgm:pt modelId="{0D2DB3CD-D28F-437E-B476-D5CA5C72B762}">
      <dgm:prSet/>
      <dgm:spPr>
        <a:solidFill>
          <a:srgbClr val="00B050">
            <a:alpha val="50000"/>
          </a:srgbClr>
        </a:solidFill>
      </dgm:spPr>
      <dgm:t>
        <a:bodyPr anchor="b"/>
        <a:lstStyle/>
        <a:p>
          <a:pPr algn="l"/>
          <a:endParaRPr lang="eu-ES" dirty="0"/>
        </a:p>
      </dgm:t>
    </dgm:pt>
    <dgm:pt modelId="{C1CCD7D4-11EA-4C35-9629-7CD914905CC3}" type="parTrans" cxnId="{CFCCD664-9CE6-4905-B416-3AD37C13A6FD}">
      <dgm:prSet/>
      <dgm:spPr/>
      <dgm:t>
        <a:bodyPr/>
        <a:lstStyle/>
        <a:p>
          <a:endParaRPr lang="eu-ES"/>
        </a:p>
      </dgm:t>
    </dgm:pt>
    <dgm:pt modelId="{B4912BE9-B021-4E49-883F-6AE33F37C20F}" type="sibTrans" cxnId="{CFCCD664-9CE6-4905-B416-3AD37C13A6FD}">
      <dgm:prSet/>
      <dgm:spPr/>
      <dgm:t>
        <a:bodyPr/>
        <a:lstStyle/>
        <a:p>
          <a:endParaRPr lang="eu-ES"/>
        </a:p>
      </dgm:t>
    </dgm:pt>
    <dgm:pt modelId="{74A8DF26-6D02-4AB2-9E09-702DC41F60C0}">
      <dgm:prSet phldrT="[Texto]"/>
      <dgm:spPr>
        <a:solidFill>
          <a:srgbClr val="00B050">
            <a:alpha val="50000"/>
          </a:srgbClr>
        </a:solidFill>
      </dgm:spPr>
      <dgm:t>
        <a:bodyPr anchor="b"/>
        <a:lstStyle/>
        <a:p>
          <a:pPr algn="ctr"/>
          <a:r>
            <a:rPr lang="es-ES" noProof="0" dirty="0" smtClean="0"/>
            <a:t>Edad</a:t>
          </a:r>
          <a:endParaRPr lang="es-ES" noProof="0" dirty="0"/>
        </a:p>
      </dgm:t>
    </dgm:pt>
    <dgm:pt modelId="{76D38938-FC60-4503-A869-5D8DA057DCFF}" type="sibTrans" cxnId="{24FF577F-1709-49AC-A564-84CA4224F494}">
      <dgm:prSet/>
      <dgm:spPr/>
      <dgm:t>
        <a:bodyPr/>
        <a:lstStyle/>
        <a:p>
          <a:endParaRPr lang="eu-ES"/>
        </a:p>
      </dgm:t>
    </dgm:pt>
    <dgm:pt modelId="{39CFEB9B-E83C-4F50-819F-B6104DEF99DC}" type="parTrans" cxnId="{24FF577F-1709-49AC-A564-84CA4224F494}">
      <dgm:prSet/>
      <dgm:spPr/>
      <dgm:t>
        <a:bodyPr/>
        <a:lstStyle/>
        <a:p>
          <a:endParaRPr lang="eu-ES"/>
        </a:p>
      </dgm:t>
    </dgm:pt>
    <dgm:pt modelId="{07509B62-5898-4C9C-B20A-04F7CBF907E5}">
      <dgm:prSet phldrT="[Texto]"/>
      <dgm:spPr>
        <a:solidFill>
          <a:schemeClr val="accent1">
            <a:hueOff val="0"/>
            <a:satOff val="0"/>
            <a:lumOff val="0"/>
            <a:alpha val="50000"/>
          </a:schemeClr>
        </a:solidFill>
      </dgm:spPr>
      <dgm:t>
        <a:bodyPr/>
        <a:lstStyle/>
        <a:p>
          <a:r>
            <a:rPr lang="es-ES" noProof="0" dirty="0" smtClean="0"/>
            <a:t>Clase Social</a:t>
          </a:r>
          <a:endParaRPr lang="es-ES" noProof="0" dirty="0"/>
        </a:p>
      </dgm:t>
    </dgm:pt>
    <dgm:pt modelId="{CB721D82-11E4-4780-BBEF-7A4525FDD2CC}" type="sibTrans" cxnId="{AA64F70A-62CD-47BC-9E59-063EBA640C12}">
      <dgm:prSet/>
      <dgm:spPr/>
      <dgm:t>
        <a:bodyPr/>
        <a:lstStyle/>
        <a:p>
          <a:endParaRPr lang="eu-ES"/>
        </a:p>
      </dgm:t>
    </dgm:pt>
    <dgm:pt modelId="{E29D84C2-73E9-4E33-BBB6-3125429E1A6D}" type="parTrans" cxnId="{AA64F70A-62CD-47BC-9E59-063EBA640C12}">
      <dgm:prSet/>
      <dgm:spPr/>
      <dgm:t>
        <a:bodyPr/>
        <a:lstStyle/>
        <a:p>
          <a:endParaRPr lang="eu-ES"/>
        </a:p>
      </dgm:t>
    </dgm:pt>
    <dgm:pt modelId="{ECEB22E1-3955-4206-907E-4ACBBEF6C2DF}">
      <dgm:prSet phldrT="[Texto]"/>
      <dgm:spPr>
        <a:solidFill>
          <a:srgbClr val="FFC000">
            <a:alpha val="50000"/>
          </a:srgbClr>
        </a:solidFill>
      </dgm:spPr>
      <dgm:t>
        <a:bodyPr/>
        <a:lstStyle/>
        <a:p>
          <a:r>
            <a:rPr lang="es-ES" noProof="0" dirty="0" smtClean="0"/>
            <a:t>Etnia</a:t>
          </a:r>
          <a:endParaRPr lang="es-ES" noProof="0" dirty="0"/>
        </a:p>
      </dgm:t>
    </dgm:pt>
    <dgm:pt modelId="{A7F5BA10-121E-4EF7-9520-214306114FD7}" type="sibTrans" cxnId="{31209524-1D0F-4BC2-ABB3-505B90C282AC}">
      <dgm:prSet/>
      <dgm:spPr/>
      <dgm:t>
        <a:bodyPr/>
        <a:lstStyle/>
        <a:p>
          <a:endParaRPr lang="eu-ES"/>
        </a:p>
      </dgm:t>
    </dgm:pt>
    <dgm:pt modelId="{F783573C-5967-406A-B825-BF67A766246C}" type="parTrans" cxnId="{31209524-1D0F-4BC2-ABB3-505B90C282AC}">
      <dgm:prSet/>
      <dgm:spPr/>
      <dgm:t>
        <a:bodyPr/>
        <a:lstStyle/>
        <a:p>
          <a:endParaRPr lang="eu-ES"/>
        </a:p>
      </dgm:t>
    </dgm:pt>
    <dgm:pt modelId="{C8D21AC9-21A9-4942-A310-B2D41CA3E77C}">
      <dgm:prSet phldrT="[Texto]"/>
      <dgm:spPr>
        <a:solidFill>
          <a:srgbClr val="FF0000">
            <a:alpha val="50000"/>
          </a:srgbClr>
        </a:solidFill>
      </dgm:spPr>
      <dgm:t>
        <a:bodyPr anchor="t"/>
        <a:lstStyle/>
        <a:p>
          <a:r>
            <a:rPr lang="es-ES" noProof="0" dirty="0" smtClean="0"/>
            <a:t>Género</a:t>
          </a:r>
          <a:endParaRPr lang="es-ES" noProof="0" dirty="0"/>
        </a:p>
      </dgm:t>
    </dgm:pt>
    <dgm:pt modelId="{50EB2171-F174-48AE-96E9-39B18D3146BF}" type="sibTrans" cxnId="{1EE11C77-7061-4A3E-9F60-44B524DB7CAD}">
      <dgm:prSet/>
      <dgm:spPr/>
      <dgm:t>
        <a:bodyPr/>
        <a:lstStyle/>
        <a:p>
          <a:endParaRPr lang="eu-ES"/>
        </a:p>
      </dgm:t>
    </dgm:pt>
    <dgm:pt modelId="{DE7E817A-C2D2-4130-884B-414EBF5013E8}" type="parTrans" cxnId="{1EE11C77-7061-4A3E-9F60-44B524DB7CAD}">
      <dgm:prSet/>
      <dgm:spPr/>
      <dgm:t>
        <a:bodyPr/>
        <a:lstStyle/>
        <a:p>
          <a:endParaRPr lang="eu-ES"/>
        </a:p>
      </dgm:t>
    </dgm:pt>
    <dgm:pt modelId="{EEF60893-37A3-4BBD-A504-4CAE45EB3174}" type="pres">
      <dgm:prSet presAssocID="{2DDF54DD-0173-4E73-8E52-CD8772D3D850}" presName="compositeShape" presStyleCnt="0">
        <dgm:presLayoutVars>
          <dgm:chMax val="7"/>
          <dgm:dir/>
          <dgm:resizeHandles val="exact"/>
        </dgm:presLayoutVars>
      </dgm:prSet>
      <dgm:spPr/>
    </dgm:pt>
    <dgm:pt modelId="{1B0E0205-4EC2-49B5-A19F-35B223296F7A}" type="pres">
      <dgm:prSet presAssocID="{2DDF54DD-0173-4E73-8E52-CD8772D3D850}" presName="wedge1" presStyleLbl="node1" presStyleIdx="0" presStyleCnt="4"/>
      <dgm:spPr/>
      <dgm:t>
        <a:bodyPr/>
        <a:lstStyle/>
        <a:p>
          <a:endParaRPr lang="eu-ES"/>
        </a:p>
      </dgm:t>
    </dgm:pt>
    <dgm:pt modelId="{E99B0F1A-C68F-4D11-A03B-FD22AF0FA749}" type="pres">
      <dgm:prSet presAssocID="{2DDF54DD-0173-4E73-8E52-CD8772D3D850}" presName="dummy1a" presStyleCnt="0"/>
      <dgm:spPr/>
    </dgm:pt>
    <dgm:pt modelId="{259C9F36-E7CE-4016-A6F5-963E3122C105}" type="pres">
      <dgm:prSet presAssocID="{2DDF54DD-0173-4E73-8E52-CD8772D3D850}" presName="dummy1b" presStyleCnt="0"/>
      <dgm:spPr/>
    </dgm:pt>
    <dgm:pt modelId="{96E28E4F-189F-4453-A9BE-F811EB0733EA}" type="pres">
      <dgm:prSet presAssocID="{2DDF54DD-0173-4E73-8E52-CD8772D3D850}" presName="wedge1Tx" presStyleLbl="node1" presStyleIdx="0" presStyleCnt="4">
        <dgm:presLayoutVars>
          <dgm:chMax val="0"/>
          <dgm:chPref val="0"/>
          <dgm:bulletEnabled val="1"/>
        </dgm:presLayoutVars>
      </dgm:prSet>
      <dgm:spPr/>
      <dgm:t>
        <a:bodyPr/>
        <a:lstStyle/>
        <a:p>
          <a:endParaRPr lang="eu-ES"/>
        </a:p>
      </dgm:t>
    </dgm:pt>
    <dgm:pt modelId="{D4A8D315-EB00-4827-A4CD-F10DBACD3801}" type="pres">
      <dgm:prSet presAssocID="{2DDF54DD-0173-4E73-8E52-CD8772D3D850}" presName="wedge2" presStyleLbl="node1" presStyleIdx="1" presStyleCnt="4"/>
      <dgm:spPr/>
      <dgm:t>
        <a:bodyPr/>
        <a:lstStyle/>
        <a:p>
          <a:endParaRPr lang="eu-ES"/>
        </a:p>
      </dgm:t>
    </dgm:pt>
    <dgm:pt modelId="{55598081-B771-4C8A-A7AE-A3EAB2CECBCA}" type="pres">
      <dgm:prSet presAssocID="{2DDF54DD-0173-4E73-8E52-CD8772D3D850}" presName="dummy2a" presStyleCnt="0"/>
      <dgm:spPr/>
    </dgm:pt>
    <dgm:pt modelId="{145BF046-A11A-4D00-B55C-EA4F3D937313}" type="pres">
      <dgm:prSet presAssocID="{2DDF54DD-0173-4E73-8E52-CD8772D3D850}" presName="dummy2b" presStyleCnt="0"/>
      <dgm:spPr/>
    </dgm:pt>
    <dgm:pt modelId="{6C19895E-2462-4E74-ACD5-11A37298CCF9}" type="pres">
      <dgm:prSet presAssocID="{2DDF54DD-0173-4E73-8E52-CD8772D3D850}" presName="wedge2Tx" presStyleLbl="node1" presStyleIdx="1" presStyleCnt="4">
        <dgm:presLayoutVars>
          <dgm:chMax val="0"/>
          <dgm:chPref val="0"/>
          <dgm:bulletEnabled val="1"/>
        </dgm:presLayoutVars>
      </dgm:prSet>
      <dgm:spPr/>
      <dgm:t>
        <a:bodyPr/>
        <a:lstStyle/>
        <a:p>
          <a:endParaRPr lang="eu-ES"/>
        </a:p>
      </dgm:t>
    </dgm:pt>
    <dgm:pt modelId="{8C5F4091-BB10-4C73-9A04-55AB3108CC0C}" type="pres">
      <dgm:prSet presAssocID="{2DDF54DD-0173-4E73-8E52-CD8772D3D850}" presName="wedge3" presStyleLbl="node1" presStyleIdx="2" presStyleCnt="4"/>
      <dgm:spPr/>
      <dgm:t>
        <a:bodyPr/>
        <a:lstStyle/>
        <a:p>
          <a:endParaRPr lang="eu-ES"/>
        </a:p>
      </dgm:t>
    </dgm:pt>
    <dgm:pt modelId="{5163B143-4D59-4394-8E5D-B92B281C5C07}" type="pres">
      <dgm:prSet presAssocID="{2DDF54DD-0173-4E73-8E52-CD8772D3D850}" presName="dummy3a" presStyleCnt="0"/>
      <dgm:spPr/>
    </dgm:pt>
    <dgm:pt modelId="{93A5E420-EB6C-4F65-980D-AFA8C4A505D8}" type="pres">
      <dgm:prSet presAssocID="{2DDF54DD-0173-4E73-8E52-CD8772D3D850}" presName="dummy3b" presStyleCnt="0"/>
      <dgm:spPr/>
    </dgm:pt>
    <dgm:pt modelId="{5CDC7A92-F007-4854-961F-21FD87AF4699}" type="pres">
      <dgm:prSet presAssocID="{2DDF54DD-0173-4E73-8E52-CD8772D3D850}" presName="wedge3Tx" presStyleLbl="node1" presStyleIdx="2" presStyleCnt="4">
        <dgm:presLayoutVars>
          <dgm:chMax val="0"/>
          <dgm:chPref val="0"/>
          <dgm:bulletEnabled val="1"/>
        </dgm:presLayoutVars>
      </dgm:prSet>
      <dgm:spPr/>
      <dgm:t>
        <a:bodyPr/>
        <a:lstStyle/>
        <a:p>
          <a:endParaRPr lang="eu-ES"/>
        </a:p>
      </dgm:t>
    </dgm:pt>
    <dgm:pt modelId="{278707F9-5ACD-4335-B210-FCBA375FA17A}" type="pres">
      <dgm:prSet presAssocID="{2DDF54DD-0173-4E73-8E52-CD8772D3D850}" presName="wedge4" presStyleLbl="node1" presStyleIdx="3" presStyleCnt="4"/>
      <dgm:spPr/>
      <dgm:t>
        <a:bodyPr/>
        <a:lstStyle/>
        <a:p>
          <a:endParaRPr lang="eu-ES"/>
        </a:p>
      </dgm:t>
    </dgm:pt>
    <dgm:pt modelId="{EEA67E75-8E11-4FD6-9170-6F3F81371DAD}" type="pres">
      <dgm:prSet presAssocID="{2DDF54DD-0173-4E73-8E52-CD8772D3D850}" presName="dummy4a" presStyleCnt="0"/>
      <dgm:spPr/>
    </dgm:pt>
    <dgm:pt modelId="{F52CFEA0-CEDA-4DF9-BC8F-7BC09E38CBB9}" type="pres">
      <dgm:prSet presAssocID="{2DDF54DD-0173-4E73-8E52-CD8772D3D850}" presName="dummy4b" presStyleCnt="0"/>
      <dgm:spPr/>
    </dgm:pt>
    <dgm:pt modelId="{EE8FA047-4267-4703-81B2-799F410B2409}" type="pres">
      <dgm:prSet presAssocID="{2DDF54DD-0173-4E73-8E52-CD8772D3D850}" presName="wedge4Tx" presStyleLbl="node1" presStyleIdx="3" presStyleCnt="4">
        <dgm:presLayoutVars>
          <dgm:chMax val="0"/>
          <dgm:chPref val="0"/>
          <dgm:bulletEnabled val="1"/>
        </dgm:presLayoutVars>
      </dgm:prSet>
      <dgm:spPr/>
      <dgm:t>
        <a:bodyPr/>
        <a:lstStyle/>
        <a:p>
          <a:endParaRPr lang="eu-ES"/>
        </a:p>
      </dgm:t>
    </dgm:pt>
    <dgm:pt modelId="{3E1D2B8E-C17F-4F5E-8A22-B012A1FB6C31}" type="pres">
      <dgm:prSet presAssocID="{50EB2171-F174-48AE-96E9-39B18D3146BF}" presName="arrowWedge1" presStyleLbl="fgSibTrans2D1" presStyleIdx="0" presStyleCnt="4"/>
      <dgm:spPr/>
    </dgm:pt>
    <dgm:pt modelId="{432CB23C-2F0B-4117-9441-AA0C9751C4F0}" type="pres">
      <dgm:prSet presAssocID="{A7F5BA10-121E-4EF7-9520-214306114FD7}" presName="arrowWedge2" presStyleLbl="fgSibTrans2D1" presStyleIdx="1" presStyleCnt="4"/>
      <dgm:spPr/>
    </dgm:pt>
    <dgm:pt modelId="{05F3EBB5-DB58-432B-9017-5D5053330191}" type="pres">
      <dgm:prSet presAssocID="{CB721D82-11E4-4780-BBEF-7A4525FDD2CC}" presName="arrowWedge3" presStyleLbl="fgSibTrans2D1" presStyleIdx="2" presStyleCnt="4"/>
      <dgm:spPr/>
    </dgm:pt>
    <dgm:pt modelId="{C2A632B9-C6CB-48AA-B44F-CC0422F28D05}" type="pres">
      <dgm:prSet presAssocID="{76D38938-FC60-4503-A869-5D8DA057DCFF}" presName="arrowWedge4" presStyleLbl="fgSibTrans2D1" presStyleIdx="3" presStyleCnt="4"/>
      <dgm:spPr/>
    </dgm:pt>
  </dgm:ptLst>
  <dgm:cxnLst>
    <dgm:cxn modelId="{F011820C-6F8F-4567-A7D8-FE08F881574C}" type="presOf" srcId="{0D2DB3CD-D28F-437E-B476-D5CA5C72B762}" destId="{278707F9-5ACD-4335-B210-FCBA375FA17A}" srcOrd="0" destOrd="1" presId="urn:microsoft.com/office/officeart/2005/8/layout/cycle8"/>
    <dgm:cxn modelId="{E601A0CA-35DD-41BD-BCE3-8A3AAAA08516}" type="presOf" srcId="{74A8DF26-6D02-4AB2-9E09-702DC41F60C0}" destId="{EE8FA047-4267-4703-81B2-799F410B2409}" srcOrd="1" destOrd="0" presId="urn:microsoft.com/office/officeart/2005/8/layout/cycle8"/>
    <dgm:cxn modelId="{1EE11C77-7061-4A3E-9F60-44B524DB7CAD}" srcId="{2DDF54DD-0173-4E73-8E52-CD8772D3D850}" destId="{C8D21AC9-21A9-4942-A310-B2D41CA3E77C}" srcOrd="0" destOrd="0" parTransId="{DE7E817A-C2D2-4130-884B-414EBF5013E8}" sibTransId="{50EB2171-F174-48AE-96E9-39B18D3146BF}"/>
    <dgm:cxn modelId="{1B80AFEE-F416-4163-AF4F-D2EDA9795601}" type="presOf" srcId="{2DDF54DD-0173-4E73-8E52-CD8772D3D850}" destId="{EEF60893-37A3-4BBD-A504-4CAE45EB3174}" srcOrd="0" destOrd="0" presId="urn:microsoft.com/office/officeart/2005/8/layout/cycle8"/>
    <dgm:cxn modelId="{24FF577F-1709-49AC-A564-84CA4224F494}" srcId="{2DDF54DD-0173-4E73-8E52-CD8772D3D850}" destId="{74A8DF26-6D02-4AB2-9E09-702DC41F60C0}" srcOrd="3" destOrd="0" parTransId="{39CFEB9B-E83C-4F50-819F-B6104DEF99DC}" sibTransId="{76D38938-FC60-4503-A869-5D8DA057DCFF}"/>
    <dgm:cxn modelId="{31209524-1D0F-4BC2-ABB3-505B90C282AC}" srcId="{2DDF54DD-0173-4E73-8E52-CD8772D3D850}" destId="{ECEB22E1-3955-4206-907E-4ACBBEF6C2DF}" srcOrd="1" destOrd="0" parTransId="{F783573C-5967-406A-B825-BF67A766246C}" sibTransId="{A7F5BA10-121E-4EF7-9520-214306114FD7}"/>
    <dgm:cxn modelId="{24DBB221-2ABE-4AA7-91DB-2C514E47DE42}" type="presOf" srcId="{ECEB22E1-3955-4206-907E-4ACBBEF6C2DF}" destId="{6C19895E-2462-4E74-ACD5-11A37298CCF9}" srcOrd="1" destOrd="0" presId="urn:microsoft.com/office/officeart/2005/8/layout/cycle8"/>
    <dgm:cxn modelId="{D74883CD-11BA-4B11-9104-F4BE01287802}" type="presOf" srcId="{C8D21AC9-21A9-4942-A310-B2D41CA3E77C}" destId="{1B0E0205-4EC2-49B5-A19F-35B223296F7A}" srcOrd="0" destOrd="0" presId="urn:microsoft.com/office/officeart/2005/8/layout/cycle8"/>
    <dgm:cxn modelId="{F007F769-9174-4C1D-A1BF-107EE60F3ABB}" type="presOf" srcId="{ECEB22E1-3955-4206-907E-4ACBBEF6C2DF}" destId="{D4A8D315-EB00-4827-A4CD-F10DBACD3801}" srcOrd="0" destOrd="0" presId="urn:microsoft.com/office/officeart/2005/8/layout/cycle8"/>
    <dgm:cxn modelId="{DC169971-0167-47A0-AF20-8DF333473E14}" type="presOf" srcId="{C8D21AC9-21A9-4942-A310-B2D41CA3E77C}" destId="{96E28E4F-189F-4453-A9BE-F811EB0733EA}" srcOrd="1" destOrd="0" presId="urn:microsoft.com/office/officeart/2005/8/layout/cycle8"/>
    <dgm:cxn modelId="{468640F0-1DD7-4B30-A3B7-01EA97E7D26A}" type="presOf" srcId="{0D2DB3CD-D28F-437E-B476-D5CA5C72B762}" destId="{EE8FA047-4267-4703-81B2-799F410B2409}" srcOrd="1" destOrd="1" presId="urn:microsoft.com/office/officeart/2005/8/layout/cycle8"/>
    <dgm:cxn modelId="{56051E41-EA49-4703-A7A3-F7AEC792E650}" type="presOf" srcId="{07509B62-5898-4C9C-B20A-04F7CBF907E5}" destId="{8C5F4091-BB10-4C73-9A04-55AB3108CC0C}" srcOrd="0" destOrd="0" presId="urn:microsoft.com/office/officeart/2005/8/layout/cycle8"/>
    <dgm:cxn modelId="{F45673E8-74C6-40B1-8913-7D0B1E165F99}" type="presOf" srcId="{74A8DF26-6D02-4AB2-9E09-702DC41F60C0}" destId="{278707F9-5ACD-4335-B210-FCBA375FA17A}" srcOrd="0" destOrd="0" presId="urn:microsoft.com/office/officeart/2005/8/layout/cycle8"/>
    <dgm:cxn modelId="{AA64F70A-62CD-47BC-9E59-063EBA640C12}" srcId="{2DDF54DD-0173-4E73-8E52-CD8772D3D850}" destId="{07509B62-5898-4C9C-B20A-04F7CBF907E5}" srcOrd="2" destOrd="0" parTransId="{E29D84C2-73E9-4E33-BBB6-3125429E1A6D}" sibTransId="{CB721D82-11E4-4780-BBEF-7A4525FDD2CC}"/>
    <dgm:cxn modelId="{E168B4B5-A5B8-4F3D-8B5B-B012330AC1E1}" type="presOf" srcId="{07509B62-5898-4C9C-B20A-04F7CBF907E5}" destId="{5CDC7A92-F007-4854-961F-21FD87AF4699}" srcOrd="1" destOrd="0" presId="urn:microsoft.com/office/officeart/2005/8/layout/cycle8"/>
    <dgm:cxn modelId="{CFCCD664-9CE6-4905-B416-3AD37C13A6FD}" srcId="{74A8DF26-6D02-4AB2-9E09-702DC41F60C0}" destId="{0D2DB3CD-D28F-437E-B476-D5CA5C72B762}" srcOrd="0" destOrd="0" parTransId="{C1CCD7D4-11EA-4C35-9629-7CD914905CC3}" sibTransId="{B4912BE9-B021-4E49-883F-6AE33F37C20F}"/>
    <dgm:cxn modelId="{B6EFC73C-8D66-4547-AFC3-C418EE8A81FC}" type="presParOf" srcId="{EEF60893-37A3-4BBD-A504-4CAE45EB3174}" destId="{1B0E0205-4EC2-49B5-A19F-35B223296F7A}" srcOrd="0" destOrd="0" presId="urn:microsoft.com/office/officeart/2005/8/layout/cycle8"/>
    <dgm:cxn modelId="{6C9C3606-157A-4FA0-B41D-5CAB6AC291C3}" type="presParOf" srcId="{EEF60893-37A3-4BBD-A504-4CAE45EB3174}" destId="{E99B0F1A-C68F-4D11-A03B-FD22AF0FA749}" srcOrd="1" destOrd="0" presId="urn:microsoft.com/office/officeart/2005/8/layout/cycle8"/>
    <dgm:cxn modelId="{B615144E-C04F-4480-BD83-8FCC4A2CF1A9}" type="presParOf" srcId="{EEF60893-37A3-4BBD-A504-4CAE45EB3174}" destId="{259C9F36-E7CE-4016-A6F5-963E3122C105}" srcOrd="2" destOrd="0" presId="urn:microsoft.com/office/officeart/2005/8/layout/cycle8"/>
    <dgm:cxn modelId="{12F1921F-4501-436B-BCA2-AE0D785A9CD2}" type="presParOf" srcId="{EEF60893-37A3-4BBD-A504-4CAE45EB3174}" destId="{96E28E4F-189F-4453-A9BE-F811EB0733EA}" srcOrd="3" destOrd="0" presId="urn:microsoft.com/office/officeart/2005/8/layout/cycle8"/>
    <dgm:cxn modelId="{4DDDED8E-70DA-491E-B091-E11A14C8FB09}" type="presParOf" srcId="{EEF60893-37A3-4BBD-A504-4CAE45EB3174}" destId="{D4A8D315-EB00-4827-A4CD-F10DBACD3801}" srcOrd="4" destOrd="0" presId="urn:microsoft.com/office/officeart/2005/8/layout/cycle8"/>
    <dgm:cxn modelId="{B0DF17A3-EBD8-40E6-B3F4-CDF72CC16F49}" type="presParOf" srcId="{EEF60893-37A3-4BBD-A504-4CAE45EB3174}" destId="{55598081-B771-4C8A-A7AE-A3EAB2CECBCA}" srcOrd="5" destOrd="0" presId="urn:microsoft.com/office/officeart/2005/8/layout/cycle8"/>
    <dgm:cxn modelId="{87F470AA-B340-4E36-9556-E8EB7CD05767}" type="presParOf" srcId="{EEF60893-37A3-4BBD-A504-4CAE45EB3174}" destId="{145BF046-A11A-4D00-B55C-EA4F3D937313}" srcOrd="6" destOrd="0" presId="urn:microsoft.com/office/officeart/2005/8/layout/cycle8"/>
    <dgm:cxn modelId="{51C219B6-64E4-43F1-B57B-5A1DC48CB21E}" type="presParOf" srcId="{EEF60893-37A3-4BBD-A504-4CAE45EB3174}" destId="{6C19895E-2462-4E74-ACD5-11A37298CCF9}" srcOrd="7" destOrd="0" presId="urn:microsoft.com/office/officeart/2005/8/layout/cycle8"/>
    <dgm:cxn modelId="{53C916C8-F3AA-4458-912C-BA7EF0D06313}" type="presParOf" srcId="{EEF60893-37A3-4BBD-A504-4CAE45EB3174}" destId="{8C5F4091-BB10-4C73-9A04-55AB3108CC0C}" srcOrd="8" destOrd="0" presId="urn:microsoft.com/office/officeart/2005/8/layout/cycle8"/>
    <dgm:cxn modelId="{7CC58B9C-22BC-4538-A30F-B8E3E76F694D}" type="presParOf" srcId="{EEF60893-37A3-4BBD-A504-4CAE45EB3174}" destId="{5163B143-4D59-4394-8E5D-B92B281C5C07}" srcOrd="9" destOrd="0" presId="urn:microsoft.com/office/officeart/2005/8/layout/cycle8"/>
    <dgm:cxn modelId="{06A7E314-9E15-4F0C-84DA-BFCD2D8D97B5}" type="presParOf" srcId="{EEF60893-37A3-4BBD-A504-4CAE45EB3174}" destId="{93A5E420-EB6C-4F65-980D-AFA8C4A505D8}" srcOrd="10" destOrd="0" presId="urn:microsoft.com/office/officeart/2005/8/layout/cycle8"/>
    <dgm:cxn modelId="{A34DE764-0035-4C00-A365-2FF058B6F804}" type="presParOf" srcId="{EEF60893-37A3-4BBD-A504-4CAE45EB3174}" destId="{5CDC7A92-F007-4854-961F-21FD87AF4699}" srcOrd="11" destOrd="0" presId="urn:microsoft.com/office/officeart/2005/8/layout/cycle8"/>
    <dgm:cxn modelId="{06A1A6B9-2013-4FF8-9556-E54B02CB5014}" type="presParOf" srcId="{EEF60893-37A3-4BBD-A504-4CAE45EB3174}" destId="{278707F9-5ACD-4335-B210-FCBA375FA17A}" srcOrd="12" destOrd="0" presId="urn:microsoft.com/office/officeart/2005/8/layout/cycle8"/>
    <dgm:cxn modelId="{FC0D89EC-0790-49BB-A409-620CE082C7A1}" type="presParOf" srcId="{EEF60893-37A3-4BBD-A504-4CAE45EB3174}" destId="{EEA67E75-8E11-4FD6-9170-6F3F81371DAD}" srcOrd="13" destOrd="0" presId="urn:microsoft.com/office/officeart/2005/8/layout/cycle8"/>
    <dgm:cxn modelId="{6D471FEA-AC2E-472B-B588-E057E64D11AF}" type="presParOf" srcId="{EEF60893-37A3-4BBD-A504-4CAE45EB3174}" destId="{F52CFEA0-CEDA-4DF9-BC8F-7BC09E38CBB9}" srcOrd="14" destOrd="0" presId="urn:microsoft.com/office/officeart/2005/8/layout/cycle8"/>
    <dgm:cxn modelId="{21BE967A-0C75-4ABD-90F0-E8451D00E92F}" type="presParOf" srcId="{EEF60893-37A3-4BBD-A504-4CAE45EB3174}" destId="{EE8FA047-4267-4703-81B2-799F410B2409}" srcOrd="15" destOrd="0" presId="urn:microsoft.com/office/officeart/2005/8/layout/cycle8"/>
    <dgm:cxn modelId="{B9FCF619-B124-4EA7-B9EB-DBDC4A5E2F5D}" type="presParOf" srcId="{EEF60893-37A3-4BBD-A504-4CAE45EB3174}" destId="{3E1D2B8E-C17F-4F5E-8A22-B012A1FB6C31}" srcOrd="16" destOrd="0" presId="urn:microsoft.com/office/officeart/2005/8/layout/cycle8"/>
    <dgm:cxn modelId="{F3F0DC49-1C0E-414F-BD8A-C8C6511CC9A8}" type="presParOf" srcId="{EEF60893-37A3-4BBD-A504-4CAE45EB3174}" destId="{432CB23C-2F0B-4117-9441-AA0C9751C4F0}" srcOrd="17" destOrd="0" presId="urn:microsoft.com/office/officeart/2005/8/layout/cycle8"/>
    <dgm:cxn modelId="{677F7370-AFDB-4C9E-9959-21BA3C294036}" type="presParOf" srcId="{EEF60893-37A3-4BBD-A504-4CAE45EB3174}" destId="{05F3EBB5-DB58-432B-9017-5D5053330191}" srcOrd="18" destOrd="0" presId="urn:microsoft.com/office/officeart/2005/8/layout/cycle8"/>
    <dgm:cxn modelId="{D5F795B8-C862-4952-8F1B-9F4CB8114B8C}" type="presParOf" srcId="{EEF60893-37A3-4BBD-A504-4CAE45EB3174}" destId="{C2A632B9-C6CB-48AA-B44F-CC0422F28D05}" srcOrd="19" destOrd="0" presId="urn:microsoft.com/office/officeart/2005/8/layout/cycle8"/>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DF54DD-0173-4E73-8E52-CD8772D3D850}" type="doc">
      <dgm:prSet loTypeId="urn:microsoft.com/office/officeart/2005/8/layout/cycle8" loCatId="cycle" qsTypeId="urn:microsoft.com/office/officeart/2005/8/quickstyle/simple1" qsCatId="simple" csTypeId="urn:microsoft.com/office/officeart/2005/8/colors/accent1_2" csCatId="accent1" phldr="1"/>
      <dgm:spPr/>
    </dgm:pt>
    <dgm:pt modelId="{0D2DB3CD-D28F-437E-B476-D5CA5C72B762}">
      <dgm:prSet/>
      <dgm:spPr>
        <a:solidFill>
          <a:srgbClr val="00B050">
            <a:alpha val="50000"/>
          </a:srgbClr>
        </a:solidFill>
      </dgm:spPr>
      <dgm:t>
        <a:bodyPr anchor="b"/>
        <a:lstStyle/>
        <a:p>
          <a:pPr algn="l"/>
          <a:endParaRPr lang="eu-ES" dirty="0"/>
        </a:p>
      </dgm:t>
    </dgm:pt>
    <dgm:pt modelId="{C1CCD7D4-11EA-4C35-9629-7CD914905CC3}" type="parTrans" cxnId="{CFCCD664-9CE6-4905-B416-3AD37C13A6FD}">
      <dgm:prSet/>
      <dgm:spPr/>
      <dgm:t>
        <a:bodyPr/>
        <a:lstStyle/>
        <a:p>
          <a:endParaRPr lang="eu-ES"/>
        </a:p>
      </dgm:t>
    </dgm:pt>
    <dgm:pt modelId="{B4912BE9-B021-4E49-883F-6AE33F37C20F}" type="sibTrans" cxnId="{CFCCD664-9CE6-4905-B416-3AD37C13A6FD}">
      <dgm:prSet/>
      <dgm:spPr/>
      <dgm:t>
        <a:bodyPr/>
        <a:lstStyle/>
        <a:p>
          <a:endParaRPr lang="eu-ES"/>
        </a:p>
      </dgm:t>
    </dgm:pt>
    <dgm:pt modelId="{74A8DF26-6D02-4AB2-9E09-702DC41F60C0}">
      <dgm:prSet phldrT="[Texto]"/>
      <dgm:spPr>
        <a:solidFill>
          <a:srgbClr val="00B050">
            <a:alpha val="50000"/>
          </a:srgbClr>
        </a:solidFill>
      </dgm:spPr>
      <dgm:t>
        <a:bodyPr anchor="b"/>
        <a:lstStyle/>
        <a:p>
          <a:pPr algn="ctr"/>
          <a:r>
            <a:rPr lang="es-ES" noProof="0" dirty="0" smtClean="0"/>
            <a:t>Edad</a:t>
          </a:r>
          <a:endParaRPr lang="es-ES" noProof="0" dirty="0"/>
        </a:p>
      </dgm:t>
    </dgm:pt>
    <dgm:pt modelId="{76D38938-FC60-4503-A869-5D8DA057DCFF}" type="sibTrans" cxnId="{24FF577F-1709-49AC-A564-84CA4224F494}">
      <dgm:prSet/>
      <dgm:spPr/>
      <dgm:t>
        <a:bodyPr/>
        <a:lstStyle/>
        <a:p>
          <a:endParaRPr lang="eu-ES"/>
        </a:p>
      </dgm:t>
    </dgm:pt>
    <dgm:pt modelId="{39CFEB9B-E83C-4F50-819F-B6104DEF99DC}" type="parTrans" cxnId="{24FF577F-1709-49AC-A564-84CA4224F494}">
      <dgm:prSet/>
      <dgm:spPr/>
      <dgm:t>
        <a:bodyPr/>
        <a:lstStyle/>
        <a:p>
          <a:endParaRPr lang="eu-ES"/>
        </a:p>
      </dgm:t>
    </dgm:pt>
    <dgm:pt modelId="{07509B62-5898-4C9C-B20A-04F7CBF907E5}">
      <dgm:prSet phldrT="[Texto]"/>
      <dgm:spPr>
        <a:solidFill>
          <a:schemeClr val="accent1">
            <a:hueOff val="0"/>
            <a:satOff val="0"/>
            <a:lumOff val="0"/>
            <a:alpha val="50000"/>
          </a:schemeClr>
        </a:solidFill>
      </dgm:spPr>
      <dgm:t>
        <a:bodyPr/>
        <a:lstStyle/>
        <a:p>
          <a:r>
            <a:rPr lang="es-ES" noProof="0" dirty="0" smtClean="0"/>
            <a:t>Clase Social</a:t>
          </a:r>
          <a:endParaRPr lang="es-ES" noProof="0" dirty="0"/>
        </a:p>
      </dgm:t>
    </dgm:pt>
    <dgm:pt modelId="{CB721D82-11E4-4780-BBEF-7A4525FDD2CC}" type="sibTrans" cxnId="{AA64F70A-62CD-47BC-9E59-063EBA640C12}">
      <dgm:prSet/>
      <dgm:spPr/>
      <dgm:t>
        <a:bodyPr/>
        <a:lstStyle/>
        <a:p>
          <a:endParaRPr lang="eu-ES"/>
        </a:p>
      </dgm:t>
    </dgm:pt>
    <dgm:pt modelId="{E29D84C2-73E9-4E33-BBB6-3125429E1A6D}" type="parTrans" cxnId="{AA64F70A-62CD-47BC-9E59-063EBA640C12}">
      <dgm:prSet/>
      <dgm:spPr/>
      <dgm:t>
        <a:bodyPr/>
        <a:lstStyle/>
        <a:p>
          <a:endParaRPr lang="eu-ES"/>
        </a:p>
      </dgm:t>
    </dgm:pt>
    <dgm:pt modelId="{ECEB22E1-3955-4206-907E-4ACBBEF6C2DF}">
      <dgm:prSet phldrT="[Texto]"/>
      <dgm:spPr>
        <a:solidFill>
          <a:srgbClr val="FFC000">
            <a:alpha val="50000"/>
          </a:srgbClr>
        </a:solidFill>
      </dgm:spPr>
      <dgm:t>
        <a:bodyPr/>
        <a:lstStyle/>
        <a:p>
          <a:r>
            <a:rPr lang="es-ES" noProof="0" dirty="0" smtClean="0"/>
            <a:t>Etnia</a:t>
          </a:r>
          <a:endParaRPr lang="es-ES" noProof="0" dirty="0"/>
        </a:p>
      </dgm:t>
    </dgm:pt>
    <dgm:pt modelId="{A7F5BA10-121E-4EF7-9520-214306114FD7}" type="sibTrans" cxnId="{31209524-1D0F-4BC2-ABB3-505B90C282AC}">
      <dgm:prSet/>
      <dgm:spPr/>
      <dgm:t>
        <a:bodyPr/>
        <a:lstStyle/>
        <a:p>
          <a:endParaRPr lang="eu-ES"/>
        </a:p>
      </dgm:t>
    </dgm:pt>
    <dgm:pt modelId="{F783573C-5967-406A-B825-BF67A766246C}" type="parTrans" cxnId="{31209524-1D0F-4BC2-ABB3-505B90C282AC}">
      <dgm:prSet/>
      <dgm:spPr/>
      <dgm:t>
        <a:bodyPr/>
        <a:lstStyle/>
        <a:p>
          <a:endParaRPr lang="eu-ES"/>
        </a:p>
      </dgm:t>
    </dgm:pt>
    <dgm:pt modelId="{C8D21AC9-21A9-4942-A310-B2D41CA3E77C}">
      <dgm:prSet phldrT="[Texto]"/>
      <dgm:spPr>
        <a:solidFill>
          <a:srgbClr val="FF0000">
            <a:alpha val="50000"/>
          </a:srgbClr>
        </a:solidFill>
      </dgm:spPr>
      <dgm:t>
        <a:bodyPr anchor="t"/>
        <a:lstStyle/>
        <a:p>
          <a:r>
            <a:rPr lang="es-ES" noProof="0" dirty="0" smtClean="0"/>
            <a:t>Género</a:t>
          </a:r>
          <a:endParaRPr lang="es-ES" noProof="0" dirty="0"/>
        </a:p>
      </dgm:t>
    </dgm:pt>
    <dgm:pt modelId="{50EB2171-F174-48AE-96E9-39B18D3146BF}" type="sibTrans" cxnId="{1EE11C77-7061-4A3E-9F60-44B524DB7CAD}">
      <dgm:prSet/>
      <dgm:spPr/>
      <dgm:t>
        <a:bodyPr/>
        <a:lstStyle/>
        <a:p>
          <a:endParaRPr lang="eu-ES"/>
        </a:p>
      </dgm:t>
    </dgm:pt>
    <dgm:pt modelId="{DE7E817A-C2D2-4130-884B-414EBF5013E8}" type="parTrans" cxnId="{1EE11C77-7061-4A3E-9F60-44B524DB7CAD}">
      <dgm:prSet/>
      <dgm:spPr/>
      <dgm:t>
        <a:bodyPr/>
        <a:lstStyle/>
        <a:p>
          <a:endParaRPr lang="eu-ES"/>
        </a:p>
      </dgm:t>
    </dgm:pt>
    <dgm:pt modelId="{EEF60893-37A3-4BBD-A504-4CAE45EB3174}" type="pres">
      <dgm:prSet presAssocID="{2DDF54DD-0173-4E73-8E52-CD8772D3D850}" presName="compositeShape" presStyleCnt="0">
        <dgm:presLayoutVars>
          <dgm:chMax val="7"/>
          <dgm:dir/>
          <dgm:resizeHandles val="exact"/>
        </dgm:presLayoutVars>
      </dgm:prSet>
      <dgm:spPr/>
    </dgm:pt>
    <dgm:pt modelId="{1B0E0205-4EC2-49B5-A19F-35B223296F7A}" type="pres">
      <dgm:prSet presAssocID="{2DDF54DD-0173-4E73-8E52-CD8772D3D850}" presName="wedge1" presStyleLbl="node1" presStyleIdx="0" presStyleCnt="4"/>
      <dgm:spPr/>
      <dgm:t>
        <a:bodyPr/>
        <a:lstStyle/>
        <a:p>
          <a:endParaRPr lang="eu-ES"/>
        </a:p>
      </dgm:t>
    </dgm:pt>
    <dgm:pt modelId="{E99B0F1A-C68F-4D11-A03B-FD22AF0FA749}" type="pres">
      <dgm:prSet presAssocID="{2DDF54DD-0173-4E73-8E52-CD8772D3D850}" presName="dummy1a" presStyleCnt="0"/>
      <dgm:spPr/>
    </dgm:pt>
    <dgm:pt modelId="{259C9F36-E7CE-4016-A6F5-963E3122C105}" type="pres">
      <dgm:prSet presAssocID="{2DDF54DD-0173-4E73-8E52-CD8772D3D850}" presName="dummy1b" presStyleCnt="0"/>
      <dgm:spPr/>
    </dgm:pt>
    <dgm:pt modelId="{96E28E4F-189F-4453-A9BE-F811EB0733EA}" type="pres">
      <dgm:prSet presAssocID="{2DDF54DD-0173-4E73-8E52-CD8772D3D850}" presName="wedge1Tx" presStyleLbl="node1" presStyleIdx="0" presStyleCnt="4">
        <dgm:presLayoutVars>
          <dgm:chMax val="0"/>
          <dgm:chPref val="0"/>
          <dgm:bulletEnabled val="1"/>
        </dgm:presLayoutVars>
      </dgm:prSet>
      <dgm:spPr/>
      <dgm:t>
        <a:bodyPr/>
        <a:lstStyle/>
        <a:p>
          <a:endParaRPr lang="eu-ES"/>
        </a:p>
      </dgm:t>
    </dgm:pt>
    <dgm:pt modelId="{D4A8D315-EB00-4827-A4CD-F10DBACD3801}" type="pres">
      <dgm:prSet presAssocID="{2DDF54DD-0173-4E73-8E52-CD8772D3D850}" presName="wedge2" presStyleLbl="node1" presStyleIdx="1" presStyleCnt="4"/>
      <dgm:spPr/>
      <dgm:t>
        <a:bodyPr/>
        <a:lstStyle/>
        <a:p>
          <a:endParaRPr lang="eu-ES"/>
        </a:p>
      </dgm:t>
    </dgm:pt>
    <dgm:pt modelId="{55598081-B771-4C8A-A7AE-A3EAB2CECBCA}" type="pres">
      <dgm:prSet presAssocID="{2DDF54DD-0173-4E73-8E52-CD8772D3D850}" presName="dummy2a" presStyleCnt="0"/>
      <dgm:spPr/>
    </dgm:pt>
    <dgm:pt modelId="{145BF046-A11A-4D00-B55C-EA4F3D937313}" type="pres">
      <dgm:prSet presAssocID="{2DDF54DD-0173-4E73-8E52-CD8772D3D850}" presName="dummy2b" presStyleCnt="0"/>
      <dgm:spPr/>
    </dgm:pt>
    <dgm:pt modelId="{6C19895E-2462-4E74-ACD5-11A37298CCF9}" type="pres">
      <dgm:prSet presAssocID="{2DDF54DD-0173-4E73-8E52-CD8772D3D850}" presName="wedge2Tx" presStyleLbl="node1" presStyleIdx="1" presStyleCnt="4">
        <dgm:presLayoutVars>
          <dgm:chMax val="0"/>
          <dgm:chPref val="0"/>
          <dgm:bulletEnabled val="1"/>
        </dgm:presLayoutVars>
      </dgm:prSet>
      <dgm:spPr/>
      <dgm:t>
        <a:bodyPr/>
        <a:lstStyle/>
        <a:p>
          <a:endParaRPr lang="eu-ES"/>
        </a:p>
      </dgm:t>
    </dgm:pt>
    <dgm:pt modelId="{8C5F4091-BB10-4C73-9A04-55AB3108CC0C}" type="pres">
      <dgm:prSet presAssocID="{2DDF54DD-0173-4E73-8E52-CD8772D3D850}" presName="wedge3" presStyleLbl="node1" presStyleIdx="2" presStyleCnt="4"/>
      <dgm:spPr/>
      <dgm:t>
        <a:bodyPr/>
        <a:lstStyle/>
        <a:p>
          <a:endParaRPr lang="eu-ES"/>
        </a:p>
      </dgm:t>
    </dgm:pt>
    <dgm:pt modelId="{5163B143-4D59-4394-8E5D-B92B281C5C07}" type="pres">
      <dgm:prSet presAssocID="{2DDF54DD-0173-4E73-8E52-CD8772D3D850}" presName="dummy3a" presStyleCnt="0"/>
      <dgm:spPr/>
    </dgm:pt>
    <dgm:pt modelId="{93A5E420-EB6C-4F65-980D-AFA8C4A505D8}" type="pres">
      <dgm:prSet presAssocID="{2DDF54DD-0173-4E73-8E52-CD8772D3D850}" presName="dummy3b" presStyleCnt="0"/>
      <dgm:spPr/>
    </dgm:pt>
    <dgm:pt modelId="{5CDC7A92-F007-4854-961F-21FD87AF4699}" type="pres">
      <dgm:prSet presAssocID="{2DDF54DD-0173-4E73-8E52-CD8772D3D850}" presName="wedge3Tx" presStyleLbl="node1" presStyleIdx="2" presStyleCnt="4">
        <dgm:presLayoutVars>
          <dgm:chMax val="0"/>
          <dgm:chPref val="0"/>
          <dgm:bulletEnabled val="1"/>
        </dgm:presLayoutVars>
      </dgm:prSet>
      <dgm:spPr/>
      <dgm:t>
        <a:bodyPr/>
        <a:lstStyle/>
        <a:p>
          <a:endParaRPr lang="eu-ES"/>
        </a:p>
      </dgm:t>
    </dgm:pt>
    <dgm:pt modelId="{278707F9-5ACD-4335-B210-FCBA375FA17A}" type="pres">
      <dgm:prSet presAssocID="{2DDF54DD-0173-4E73-8E52-CD8772D3D850}" presName="wedge4" presStyleLbl="node1" presStyleIdx="3" presStyleCnt="4"/>
      <dgm:spPr/>
      <dgm:t>
        <a:bodyPr/>
        <a:lstStyle/>
        <a:p>
          <a:endParaRPr lang="eu-ES"/>
        </a:p>
      </dgm:t>
    </dgm:pt>
    <dgm:pt modelId="{EEA67E75-8E11-4FD6-9170-6F3F81371DAD}" type="pres">
      <dgm:prSet presAssocID="{2DDF54DD-0173-4E73-8E52-CD8772D3D850}" presName="dummy4a" presStyleCnt="0"/>
      <dgm:spPr/>
    </dgm:pt>
    <dgm:pt modelId="{F52CFEA0-CEDA-4DF9-BC8F-7BC09E38CBB9}" type="pres">
      <dgm:prSet presAssocID="{2DDF54DD-0173-4E73-8E52-CD8772D3D850}" presName="dummy4b" presStyleCnt="0"/>
      <dgm:spPr/>
    </dgm:pt>
    <dgm:pt modelId="{EE8FA047-4267-4703-81B2-799F410B2409}" type="pres">
      <dgm:prSet presAssocID="{2DDF54DD-0173-4E73-8E52-CD8772D3D850}" presName="wedge4Tx" presStyleLbl="node1" presStyleIdx="3" presStyleCnt="4">
        <dgm:presLayoutVars>
          <dgm:chMax val="0"/>
          <dgm:chPref val="0"/>
          <dgm:bulletEnabled val="1"/>
        </dgm:presLayoutVars>
      </dgm:prSet>
      <dgm:spPr/>
      <dgm:t>
        <a:bodyPr/>
        <a:lstStyle/>
        <a:p>
          <a:endParaRPr lang="eu-ES"/>
        </a:p>
      </dgm:t>
    </dgm:pt>
    <dgm:pt modelId="{3E1D2B8E-C17F-4F5E-8A22-B012A1FB6C31}" type="pres">
      <dgm:prSet presAssocID="{50EB2171-F174-48AE-96E9-39B18D3146BF}" presName="arrowWedge1" presStyleLbl="fgSibTrans2D1" presStyleIdx="0" presStyleCnt="4"/>
      <dgm:spPr/>
    </dgm:pt>
    <dgm:pt modelId="{432CB23C-2F0B-4117-9441-AA0C9751C4F0}" type="pres">
      <dgm:prSet presAssocID="{A7F5BA10-121E-4EF7-9520-214306114FD7}" presName="arrowWedge2" presStyleLbl="fgSibTrans2D1" presStyleIdx="1" presStyleCnt="4"/>
      <dgm:spPr/>
    </dgm:pt>
    <dgm:pt modelId="{05F3EBB5-DB58-432B-9017-5D5053330191}" type="pres">
      <dgm:prSet presAssocID="{CB721D82-11E4-4780-BBEF-7A4525FDD2CC}" presName="arrowWedge3" presStyleLbl="fgSibTrans2D1" presStyleIdx="2" presStyleCnt="4"/>
      <dgm:spPr/>
    </dgm:pt>
    <dgm:pt modelId="{C2A632B9-C6CB-48AA-B44F-CC0422F28D05}" type="pres">
      <dgm:prSet presAssocID="{76D38938-FC60-4503-A869-5D8DA057DCFF}" presName="arrowWedge4" presStyleLbl="fgSibTrans2D1" presStyleIdx="3" presStyleCnt="4"/>
      <dgm:spPr/>
    </dgm:pt>
  </dgm:ptLst>
  <dgm:cxnLst>
    <dgm:cxn modelId="{A51F8191-D088-44F1-8190-9AF6AA060960}" type="presOf" srcId="{07509B62-5898-4C9C-B20A-04F7CBF907E5}" destId="{5CDC7A92-F007-4854-961F-21FD87AF4699}" srcOrd="1" destOrd="0" presId="urn:microsoft.com/office/officeart/2005/8/layout/cycle8"/>
    <dgm:cxn modelId="{B46FBFB8-FD11-41A2-A959-0BCFE53C4A12}" type="presOf" srcId="{0D2DB3CD-D28F-437E-B476-D5CA5C72B762}" destId="{278707F9-5ACD-4335-B210-FCBA375FA17A}" srcOrd="0" destOrd="1" presId="urn:microsoft.com/office/officeart/2005/8/layout/cycle8"/>
    <dgm:cxn modelId="{8264F1E8-EF88-4124-8776-BEB93A36B14F}" type="presOf" srcId="{0D2DB3CD-D28F-437E-B476-D5CA5C72B762}" destId="{EE8FA047-4267-4703-81B2-799F410B2409}" srcOrd="1" destOrd="1" presId="urn:microsoft.com/office/officeart/2005/8/layout/cycle8"/>
    <dgm:cxn modelId="{4F2E6DBA-2F2A-4130-9FD3-85BB1239A582}" type="presOf" srcId="{74A8DF26-6D02-4AB2-9E09-702DC41F60C0}" destId="{EE8FA047-4267-4703-81B2-799F410B2409}" srcOrd="1" destOrd="0" presId="urn:microsoft.com/office/officeart/2005/8/layout/cycle8"/>
    <dgm:cxn modelId="{1EE11C77-7061-4A3E-9F60-44B524DB7CAD}" srcId="{2DDF54DD-0173-4E73-8E52-CD8772D3D850}" destId="{C8D21AC9-21A9-4942-A310-B2D41CA3E77C}" srcOrd="0" destOrd="0" parTransId="{DE7E817A-C2D2-4130-884B-414EBF5013E8}" sibTransId="{50EB2171-F174-48AE-96E9-39B18D3146BF}"/>
    <dgm:cxn modelId="{24FF577F-1709-49AC-A564-84CA4224F494}" srcId="{2DDF54DD-0173-4E73-8E52-CD8772D3D850}" destId="{74A8DF26-6D02-4AB2-9E09-702DC41F60C0}" srcOrd="3" destOrd="0" parTransId="{39CFEB9B-E83C-4F50-819F-B6104DEF99DC}" sibTransId="{76D38938-FC60-4503-A869-5D8DA057DCFF}"/>
    <dgm:cxn modelId="{31209524-1D0F-4BC2-ABB3-505B90C282AC}" srcId="{2DDF54DD-0173-4E73-8E52-CD8772D3D850}" destId="{ECEB22E1-3955-4206-907E-4ACBBEF6C2DF}" srcOrd="1" destOrd="0" parTransId="{F783573C-5967-406A-B825-BF67A766246C}" sibTransId="{A7F5BA10-121E-4EF7-9520-214306114FD7}"/>
    <dgm:cxn modelId="{CEAAEBFC-D513-4A0B-8AC6-0CA1B4C77589}" type="presOf" srcId="{C8D21AC9-21A9-4942-A310-B2D41CA3E77C}" destId="{96E28E4F-189F-4453-A9BE-F811EB0733EA}" srcOrd="1" destOrd="0" presId="urn:microsoft.com/office/officeart/2005/8/layout/cycle8"/>
    <dgm:cxn modelId="{059EFAD5-1506-4CAE-9C6D-077A128369F4}" type="presOf" srcId="{74A8DF26-6D02-4AB2-9E09-702DC41F60C0}" destId="{278707F9-5ACD-4335-B210-FCBA375FA17A}" srcOrd="0" destOrd="0" presId="urn:microsoft.com/office/officeart/2005/8/layout/cycle8"/>
    <dgm:cxn modelId="{2B06E094-A439-4741-931B-92C6040D556C}" type="presOf" srcId="{2DDF54DD-0173-4E73-8E52-CD8772D3D850}" destId="{EEF60893-37A3-4BBD-A504-4CAE45EB3174}" srcOrd="0" destOrd="0" presId="urn:microsoft.com/office/officeart/2005/8/layout/cycle8"/>
    <dgm:cxn modelId="{AA64F70A-62CD-47BC-9E59-063EBA640C12}" srcId="{2DDF54DD-0173-4E73-8E52-CD8772D3D850}" destId="{07509B62-5898-4C9C-B20A-04F7CBF907E5}" srcOrd="2" destOrd="0" parTransId="{E29D84C2-73E9-4E33-BBB6-3125429E1A6D}" sibTransId="{CB721D82-11E4-4780-BBEF-7A4525FDD2CC}"/>
    <dgm:cxn modelId="{3FC3FD76-0107-49A3-A81E-1F3BB44A5EF4}" type="presOf" srcId="{07509B62-5898-4C9C-B20A-04F7CBF907E5}" destId="{8C5F4091-BB10-4C73-9A04-55AB3108CC0C}" srcOrd="0" destOrd="0" presId="urn:microsoft.com/office/officeart/2005/8/layout/cycle8"/>
    <dgm:cxn modelId="{35940C0B-5F78-45E6-8C99-6C221F94599E}" type="presOf" srcId="{ECEB22E1-3955-4206-907E-4ACBBEF6C2DF}" destId="{D4A8D315-EB00-4827-A4CD-F10DBACD3801}" srcOrd="0" destOrd="0" presId="urn:microsoft.com/office/officeart/2005/8/layout/cycle8"/>
    <dgm:cxn modelId="{3384E48B-9B3D-4A38-8F2A-9D2E18DA39C3}" type="presOf" srcId="{C8D21AC9-21A9-4942-A310-B2D41CA3E77C}" destId="{1B0E0205-4EC2-49B5-A19F-35B223296F7A}" srcOrd="0" destOrd="0" presId="urn:microsoft.com/office/officeart/2005/8/layout/cycle8"/>
    <dgm:cxn modelId="{E4911BC1-F72E-44E2-B865-BB2A2ED20332}" type="presOf" srcId="{ECEB22E1-3955-4206-907E-4ACBBEF6C2DF}" destId="{6C19895E-2462-4E74-ACD5-11A37298CCF9}" srcOrd="1" destOrd="0" presId="urn:microsoft.com/office/officeart/2005/8/layout/cycle8"/>
    <dgm:cxn modelId="{CFCCD664-9CE6-4905-B416-3AD37C13A6FD}" srcId="{74A8DF26-6D02-4AB2-9E09-702DC41F60C0}" destId="{0D2DB3CD-D28F-437E-B476-D5CA5C72B762}" srcOrd="0" destOrd="0" parTransId="{C1CCD7D4-11EA-4C35-9629-7CD914905CC3}" sibTransId="{B4912BE9-B021-4E49-883F-6AE33F37C20F}"/>
    <dgm:cxn modelId="{1E780271-7BE8-4286-AAB5-27256EEF4C83}" type="presParOf" srcId="{EEF60893-37A3-4BBD-A504-4CAE45EB3174}" destId="{1B0E0205-4EC2-49B5-A19F-35B223296F7A}" srcOrd="0" destOrd="0" presId="urn:microsoft.com/office/officeart/2005/8/layout/cycle8"/>
    <dgm:cxn modelId="{4BC90D2C-EF2B-486A-9A88-8B4C5634F89B}" type="presParOf" srcId="{EEF60893-37A3-4BBD-A504-4CAE45EB3174}" destId="{E99B0F1A-C68F-4D11-A03B-FD22AF0FA749}" srcOrd="1" destOrd="0" presId="urn:microsoft.com/office/officeart/2005/8/layout/cycle8"/>
    <dgm:cxn modelId="{A3A32000-D89D-4732-AE4F-DB469E567A41}" type="presParOf" srcId="{EEF60893-37A3-4BBD-A504-4CAE45EB3174}" destId="{259C9F36-E7CE-4016-A6F5-963E3122C105}" srcOrd="2" destOrd="0" presId="urn:microsoft.com/office/officeart/2005/8/layout/cycle8"/>
    <dgm:cxn modelId="{E32B4C37-4D54-439A-8524-1829F8A46FF3}" type="presParOf" srcId="{EEF60893-37A3-4BBD-A504-4CAE45EB3174}" destId="{96E28E4F-189F-4453-A9BE-F811EB0733EA}" srcOrd="3" destOrd="0" presId="urn:microsoft.com/office/officeart/2005/8/layout/cycle8"/>
    <dgm:cxn modelId="{B1222CA7-B43F-4484-9A43-FA3CAD54282F}" type="presParOf" srcId="{EEF60893-37A3-4BBD-A504-4CAE45EB3174}" destId="{D4A8D315-EB00-4827-A4CD-F10DBACD3801}" srcOrd="4" destOrd="0" presId="urn:microsoft.com/office/officeart/2005/8/layout/cycle8"/>
    <dgm:cxn modelId="{618893A6-E590-44F2-91AC-AA5D38260382}" type="presParOf" srcId="{EEF60893-37A3-4BBD-A504-4CAE45EB3174}" destId="{55598081-B771-4C8A-A7AE-A3EAB2CECBCA}" srcOrd="5" destOrd="0" presId="urn:microsoft.com/office/officeart/2005/8/layout/cycle8"/>
    <dgm:cxn modelId="{44F8D623-DB49-4924-A110-3DAAF284757D}" type="presParOf" srcId="{EEF60893-37A3-4BBD-A504-4CAE45EB3174}" destId="{145BF046-A11A-4D00-B55C-EA4F3D937313}" srcOrd="6" destOrd="0" presId="urn:microsoft.com/office/officeart/2005/8/layout/cycle8"/>
    <dgm:cxn modelId="{5566DB62-CE08-480E-8EC6-B60157B83459}" type="presParOf" srcId="{EEF60893-37A3-4BBD-A504-4CAE45EB3174}" destId="{6C19895E-2462-4E74-ACD5-11A37298CCF9}" srcOrd="7" destOrd="0" presId="urn:microsoft.com/office/officeart/2005/8/layout/cycle8"/>
    <dgm:cxn modelId="{C4C5F903-32B8-48CD-8600-E5C86559DBFA}" type="presParOf" srcId="{EEF60893-37A3-4BBD-A504-4CAE45EB3174}" destId="{8C5F4091-BB10-4C73-9A04-55AB3108CC0C}" srcOrd="8" destOrd="0" presId="urn:microsoft.com/office/officeart/2005/8/layout/cycle8"/>
    <dgm:cxn modelId="{49F67037-D908-4871-BEB3-06DA1A52D1A1}" type="presParOf" srcId="{EEF60893-37A3-4BBD-A504-4CAE45EB3174}" destId="{5163B143-4D59-4394-8E5D-B92B281C5C07}" srcOrd="9" destOrd="0" presId="urn:microsoft.com/office/officeart/2005/8/layout/cycle8"/>
    <dgm:cxn modelId="{608EB10A-6D9C-4D53-A1E1-C5048E1B9A59}" type="presParOf" srcId="{EEF60893-37A3-4BBD-A504-4CAE45EB3174}" destId="{93A5E420-EB6C-4F65-980D-AFA8C4A505D8}" srcOrd="10" destOrd="0" presId="urn:microsoft.com/office/officeart/2005/8/layout/cycle8"/>
    <dgm:cxn modelId="{D11C7ECB-1C8B-44D5-9894-C1C8A4D715A8}" type="presParOf" srcId="{EEF60893-37A3-4BBD-A504-4CAE45EB3174}" destId="{5CDC7A92-F007-4854-961F-21FD87AF4699}" srcOrd="11" destOrd="0" presId="urn:microsoft.com/office/officeart/2005/8/layout/cycle8"/>
    <dgm:cxn modelId="{75D1D502-CC3C-4F06-A07F-926D1177E110}" type="presParOf" srcId="{EEF60893-37A3-4BBD-A504-4CAE45EB3174}" destId="{278707F9-5ACD-4335-B210-FCBA375FA17A}" srcOrd="12" destOrd="0" presId="urn:microsoft.com/office/officeart/2005/8/layout/cycle8"/>
    <dgm:cxn modelId="{E20941FE-31B9-41B9-AFAF-0782842201AD}" type="presParOf" srcId="{EEF60893-37A3-4BBD-A504-4CAE45EB3174}" destId="{EEA67E75-8E11-4FD6-9170-6F3F81371DAD}" srcOrd="13" destOrd="0" presId="urn:microsoft.com/office/officeart/2005/8/layout/cycle8"/>
    <dgm:cxn modelId="{CC8A320A-A222-4CA1-92D8-8543D84F26BD}" type="presParOf" srcId="{EEF60893-37A3-4BBD-A504-4CAE45EB3174}" destId="{F52CFEA0-CEDA-4DF9-BC8F-7BC09E38CBB9}" srcOrd="14" destOrd="0" presId="urn:microsoft.com/office/officeart/2005/8/layout/cycle8"/>
    <dgm:cxn modelId="{7FE94EE8-F104-42C0-A26F-4C4F1E9D68EF}" type="presParOf" srcId="{EEF60893-37A3-4BBD-A504-4CAE45EB3174}" destId="{EE8FA047-4267-4703-81B2-799F410B2409}" srcOrd="15" destOrd="0" presId="urn:microsoft.com/office/officeart/2005/8/layout/cycle8"/>
    <dgm:cxn modelId="{583840AB-E3FB-458D-A25B-A0EDF05B26B1}" type="presParOf" srcId="{EEF60893-37A3-4BBD-A504-4CAE45EB3174}" destId="{3E1D2B8E-C17F-4F5E-8A22-B012A1FB6C31}" srcOrd="16" destOrd="0" presId="urn:microsoft.com/office/officeart/2005/8/layout/cycle8"/>
    <dgm:cxn modelId="{74E6089B-C0FC-4FDD-92BD-5F33AA1274DC}" type="presParOf" srcId="{EEF60893-37A3-4BBD-A504-4CAE45EB3174}" destId="{432CB23C-2F0B-4117-9441-AA0C9751C4F0}" srcOrd="17" destOrd="0" presId="urn:microsoft.com/office/officeart/2005/8/layout/cycle8"/>
    <dgm:cxn modelId="{DDC18F5A-F878-4518-8396-02C3C750571C}" type="presParOf" srcId="{EEF60893-37A3-4BBD-A504-4CAE45EB3174}" destId="{05F3EBB5-DB58-432B-9017-5D5053330191}" srcOrd="18" destOrd="0" presId="urn:microsoft.com/office/officeart/2005/8/layout/cycle8"/>
    <dgm:cxn modelId="{3DD5B69E-5424-4EB2-A74D-118AD19E3F2D}" type="presParOf" srcId="{EEF60893-37A3-4BBD-A504-4CAE45EB3174}" destId="{C2A632B9-C6CB-48AA-B44F-CC0422F28D05}" srcOrd="19" destOrd="0" presId="urn:microsoft.com/office/officeart/2005/8/layout/cycle8"/>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DF54DD-0173-4E73-8E52-CD8772D3D850}" type="doc">
      <dgm:prSet loTypeId="urn:microsoft.com/office/officeart/2005/8/layout/cycle8" loCatId="cycle" qsTypeId="urn:microsoft.com/office/officeart/2005/8/quickstyle/simple1" qsCatId="simple" csTypeId="urn:microsoft.com/office/officeart/2005/8/colors/accent1_2" csCatId="accent1" phldr="1"/>
      <dgm:spPr/>
    </dgm:pt>
    <dgm:pt modelId="{0D2DB3CD-D28F-437E-B476-D5CA5C72B762}">
      <dgm:prSet/>
      <dgm:spPr>
        <a:solidFill>
          <a:srgbClr val="00B050">
            <a:alpha val="50000"/>
          </a:srgbClr>
        </a:solidFill>
      </dgm:spPr>
      <dgm:t>
        <a:bodyPr anchor="b"/>
        <a:lstStyle/>
        <a:p>
          <a:pPr algn="l"/>
          <a:endParaRPr lang="eu-ES" dirty="0"/>
        </a:p>
      </dgm:t>
    </dgm:pt>
    <dgm:pt modelId="{C1CCD7D4-11EA-4C35-9629-7CD914905CC3}" type="parTrans" cxnId="{CFCCD664-9CE6-4905-B416-3AD37C13A6FD}">
      <dgm:prSet/>
      <dgm:spPr/>
      <dgm:t>
        <a:bodyPr/>
        <a:lstStyle/>
        <a:p>
          <a:endParaRPr lang="eu-ES"/>
        </a:p>
      </dgm:t>
    </dgm:pt>
    <dgm:pt modelId="{B4912BE9-B021-4E49-883F-6AE33F37C20F}" type="sibTrans" cxnId="{CFCCD664-9CE6-4905-B416-3AD37C13A6FD}">
      <dgm:prSet/>
      <dgm:spPr/>
      <dgm:t>
        <a:bodyPr/>
        <a:lstStyle/>
        <a:p>
          <a:endParaRPr lang="eu-ES"/>
        </a:p>
      </dgm:t>
    </dgm:pt>
    <dgm:pt modelId="{74A8DF26-6D02-4AB2-9E09-702DC41F60C0}">
      <dgm:prSet phldrT="[Texto]"/>
      <dgm:spPr>
        <a:solidFill>
          <a:srgbClr val="00B050">
            <a:alpha val="50000"/>
          </a:srgbClr>
        </a:solidFill>
      </dgm:spPr>
      <dgm:t>
        <a:bodyPr anchor="b"/>
        <a:lstStyle/>
        <a:p>
          <a:pPr algn="ctr"/>
          <a:r>
            <a:rPr lang="es-ES" noProof="0" dirty="0" smtClean="0"/>
            <a:t>Edad</a:t>
          </a:r>
          <a:endParaRPr lang="es-ES" noProof="0" dirty="0"/>
        </a:p>
      </dgm:t>
    </dgm:pt>
    <dgm:pt modelId="{76D38938-FC60-4503-A869-5D8DA057DCFF}" type="sibTrans" cxnId="{24FF577F-1709-49AC-A564-84CA4224F494}">
      <dgm:prSet/>
      <dgm:spPr/>
      <dgm:t>
        <a:bodyPr/>
        <a:lstStyle/>
        <a:p>
          <a:endParaRPr lang="eu-ES"/>
        </a:p>
      </dgm:t>
    </dgm:pt>
    <dgm:pt modelId="{39CFEB9B-E83C-4F50-819F-B6104DEF99DC}" type="parTrans" cxnId="{24FF577F-1709-49AC-A564-84CA4224F494}">
      <dgm:prSet/>
      <dgm:spPr/>
      <dgm:t>
        <a:bodyPr/>
        <a:lstStyle/>
        <a:p>
          <a:endParaRPr lang="eu-ES"/>
        </a:p>
      </dgm:t>
    </dgm:pt>
    <dgm:pt modelId="{07509B62-5898-4C9C-B20A-04F7CBF907E5}">
      <dgm:prSet phldrT="[Texto]"/>
      <dgm:spPr>
        <a:solidFill>
          <a:schemeClr val="accent1">
            <a:hueOff val="0"/>
            <a:satOff val="0"/>
            <a:lumOff val="0"/>
            <a:alpha val="50000"/>
          </a:schemeClr>
        </a:solidFill>
      </dgm:spPr>
      <dgm:t>
        <a:bodyPr/>
        <a:lstStyle/>
        <a:p>
          <a:r>
            <a:rPr lang="es-ES" noProof="0" dirty="0" smtClean="0"/>
            <a:t>Clase Social</a:t>
          </a:r>
          <a:endParaRPr lang="es-ES" noProof="0" dirty="0"/>
        </a:p>
      </dgm:t>
    </dgm:pt>
    <dgm:pt modelId="{CB721D82-11E4-4780-BBEF-7A4525FDD2CC}" type="sibTrans" cxnId="{AA64F70A-62CD-47BC-9E59-063EBA640C12}">
      <dgm:prSet/>
      <dgm:spPr/>
      <dgm:t>
        <a:bodyPr/>
        <a:lstStyle/>
        <a:p>
          <a:endParaRPr lang="eu-ES"/>
        </a:p>
      </dgm:t>
    </dgm:pt>
    <dgm:pt modelId="{E29D84C2-73E9-4E33-BBB6-3125429E1A6D}" type="parTrans" cxnId="{AA64F70A-62CD-47BC-9E59-063EBA640C12}">
      <dgm:prSet/>
      <dgm:spPr/>
      <dgm:t>
        <a:bodyPr/>
        <a:lstStyle/>
        <a:p>
          <a:endParaRPr lang="eu-ES"/>
        </a:p>
      </dgm:t>
    </dgm:pt>
    <dgm:pt modelId="{ECEB22E1-3955-4206-907E-4ACBBEF6C2DF}">
      <dgm:prSet phldrT="[Texto]"/>
      <dgm:spPr>
        <a:solidFill>
          <a:srgbClr val="FFC000">
            <a:alpha val="50000"/>
          </a:srgbClr>
        </a:solidFill>
      </dgm:spPr>
      <dgm:t>
        <a:bodyPr/>
        <a:lstStyle/>
        <a:p>
          <a:r>
            <a:rPr lang="es-ES" noProof="0" dirty="0" smtClean="0"/>
            <a:t>Etnia</a:t>
          </a:r>
          <a:endParaRPr lang="es-ES" noProof="0" dirty="0"/>
        </a:p>
      </dgm:t>
    </dgm:pt>
    <dgm:pt modelId="{A7F5BA10-121E-4EF7-9520-214306114FD7}" type="sibTrans" cxnId="{31209524-1D0F-4BC2-ABB3-505B90C282AC}">
      <dgm:prSet/>
      <dgm:spPr/>
      <dgm:t>
        <a:bodyPr/>
        <a:lstStyle/>
        <a:p>
          <a:endParaRPr lang="eu-ES"/>
        </a:p>
      </dgm:t>
    </dgm:pt>
    <dgm:pt modelId="{F783573C-5967-406A-B825-BF67A766246C}" type="parTrans" cxnId="{31209524-1D0F-4BC2-ABB3-505B90C282AC}">
      <dgm:prSet/>
      <dgm:spPr/>
      <dgm:t>
        <a:bodyPr/>
        <a:lstStyle/>
        <a:p>
          <a:endParaRPr lang="eu-ES"/>
        </a:p>
      </dgm:t>
    </dgm:pt>
    <dgm:pt modelId="{C8D21AC9-21A9-4942-A310-B2D41CA3E77C}">
      <dgm:prSet phldrT="[Texto]"/>
      <dgm:spPr>
        <a:solidFill>
          <a:srgbClr val="FF0000">
            <a:alpha val="50000"/>
          </a:srgbClr>
        </a:solidFill>
      </dgm:spPr>
      <dgm:t>
        <a:bodyPr anchor="t"/>
        <a:lstStyle/>
        <a:p>
          <a:r>
            <a:rPr lang="es-ES" noProof="0" dirty="0" smtClean="0"/>
            <a:t>Género</a:t>
          </a:r>
          <a:endParaRPr lang="es-ES" noProof="0" dirty="0"/>
        </a:p>
      </dgm:t>
    </dgm:pt>
    <dgm:pt modelId="{50EB2171-F174-48AE-96E9-39B18D3146BF}" type="sibTrans" cxnId="{1EE11C77-7061-4A3E-9F60-44B524DB7CAD}">
      <dgm:prSet/>
      <dgm:spPr/>
      <dgm:t>
        <a:bodyPr/>
        <a:lstStyle/>
        <a:p>
          <a:endParaRPr lang="eu-ES"/>
        </a:p>
      </dgm:t>
    </dgm:pt>
    <dgm:pt modelId="{DE7E817A-C2D2-4130-884B-414EBF5013E8}" type="parTrans" cxnId="{1EE11C77-7061-4A3E-9F60-44B524DB7CAD}">
      <dgm:prSet/>
      <dgm:spPr/>
      <dgm:t>
        <a:bodyPr/>
        <a:lstStyle/>
        <a:p>
          <a:endParaRPr lang="eu-ES"/>
        </a:p>
      </dgm:t>
    </dgm:pt>
    <dgm:pt modelId="{EEF60893-37A3-4BBD-A504-4CAE45EB3174}" type="pres">
      <dgm:prSet presAssocID="{2DDF54DD-0173-4E73-8E52-CD8772D3D850}" presName="compositeShape" presStyleCnt="0">
        <dgm:presLayoutVars>
          <dgm:chMax val="7"/>
          <dgm:dir/>
          <dgm:resizeHandles val="exact"/>
        </dgm:presLayoutVars>
      </dgm:prSet>
      <dgm:spPr/>
    </dgm:pt>
    <dgm:pt modelId="{1B0E0205-4EC2-49B5-A19F-35B223296F7A}" type="pres">
      <dgm:prSet presAssocID="{2DDF54DD-0173-4E73-8E52-CD8772D3D850}" presName="wedge1" presStyleLbl="node1" presStyleIdx="0" presStyleCnt="4"/>
      <dgm:spPr/>
      <dgm:t>
        <a:bodyPr/>
        <a:lstStyle/>
        <a:p>
          <a:endParaRPr lang="eu-ES"/>
        </a:p>
      </dgm:t>
    </dgm:pt>
    <dgm:pt modelId="{E99B0F1A-C68F-4D11-A03B-FD22AF0FA749}" type="pres">
      <dgm:prSet presAssocID="{2DDF54DD-0173-4E73-8E52-CD8772D3D850}" presName="dummy1a" presStyleCnt="0"/>
      <dgm:spPr/>
    </dgm:pt>
    <dgm:pt modelId="{259C9F36-E7CE-4016-A6F5-963E3122C105}" type="pres">
      <dgm:prSet presAssocID="{2DDF54DD-0173-4E73-8E52-CD8772D3D850}" presName="dummy1b" presStyleCnt="0"/>
      <dgm:spPr/>
    </dgm:pt>
    <dgm:pt modelId="{96E28E4F-189F-4453-A9BE-F811EB0733EA}" type="pres">
      <dgm:prSet presAssocID="{2DDF54DD-0173-4E73-8E52-CD8772D3D850}" presName="wedge1Tx" presStyleLbl="node1" presStyleIdx="0" presStyleCnt="4">
        <dgm:presLayoutVars>
          <dgm:chMax val="0"/>
          <dgm:chPref val="0"/>
          <dgm:bulletEnabled val="1"/>
        </dgm:presLayoutVars>
      </dgm:prSet>
      <dgm:spPr/>
      <dgm:t>
        <a:bodyPr/>
        <a:lstStyle/>
        <a:p>
          <a:endParaRPr lang="eu-ES"/>
        </a:p>
      </dgm:t>
    </dgm:pt>
    <dgm:pt modelId="{D4A8D315-EB00-4827-A4CD-F10DBACD3801}" type="pres">
      <dgm:prSet presAssocID="{2DDF54DD-0173-4E73-8E52-CD8772D3D850}" presName="wedge2" presStyleLbl="node1" presStyleIdx="1" presStyleCnt="4"/>
      <dgm:spPr/>
      <dgm:t>
        <a:bodyPr/>
        <a:lstStyle/>
        <a:p>
          <a:endParaRPr lang="eu-ES"/>
        </a:p>
      </dgm:t>
    </dgm:pt>
    <dgm:pt modelId="{55598081-B771-4C8A-A7AE-A3EAB2CECBCA}" type="pres">
      <dgm:prSet presAssocID="{2DDF54DD-0173-4E73-8E52-CD8772D3D850}" presName="dummy2a" presStyleCnt="0"/>
      <dgm:spPr/>
    </dgm:pt>
    <dgm:pt modelId="{145BF046-A11A-4D00-B55C-EA4F3D937313}" type="pres">
      <dgm:prSet presAssocID="{2DDF54DD-0173-4E73-8E52-CD8772D3D850}" presName="dummy2b" presStyleCnt="0"/>
      <dgm:spPr/>
    </dgm:pt>
    <dgm:pt modelId="{6C19895E-2462-4E74-ACD5-11A37298CCF9}" type="pres">
      <dgm:prSet presAssocID="{2DDF54DD-0173-4E73-8E52-CD8772D3D850}" presName="wedge2Tx" presStyleLbl="node1" presStyleIdx="1" presStyleCnt="4">
        <dgm:presLayoutVars>
          <dgm:chMax val="0"/>
          <dgm:chPref val="0"/>
          <dgm:bulletEnabled val="1"/>
        </dgm:presLayoutVars>
      </dgm:prSet>
      <dgm:spPr/>
      <dgm:t>
        <a:bodyPr/>
        <a:lstStyle/>
        <a:p>
          <a:endParaRPr lang="eu-ES"/>
        </a:p>
      </dgm:t>
    </dgm:pt>
    <dgm:pt modelId="{8C5F4091-BB10-4C73-9A04-55AB3108CC0C}" type="pres">
      <dgm:prSet presAssocID="{2DDF54DD-0173-4E73-8E52-CD8772D3D850}" presName="wedge3" presStyleLbl="node1" presStyleIdx="2" presStyleCnt="4"/>
      <dgm:spPr/>
      <dgm:t>
        <a:bodyPr/>
        <a:lstStyle/>
        <a:p>
          <a:endParaRPr lang="eu-ES"/>
        </a:p>
      </dgm:t>
    </dgm:pt>
    <dgm:pt modelId="{5163B143-4D59-4394-8E5D-B92B281C5C07}" type="pres">
      <dgm:prSet presAssocID="{2DDF54DD-0173-4E73-8E52-CD8772D3D850}" presName="dummy3a" presStyleCnt="0"/>
      <dgm:spPr/>
    </dgm:pt>
    <dgm:pt modelId="{93A5E420-EB6C-4F65-980D-AFA8C4A505D8}" type="pres">
      <dgm:prSet presAssocID="{2DDF54DD-0173-4E73-8E52-CD8772D3D850}" presName="dummy3b" presStyleCnt="0"/>
      <dgm:spPr/>
    </dgm:pt>
    <dgm:pt modelId="{5CDC7A92-F007-4854-961F-21FD87AF4699}" type="pres">
      <dgm:prSet presAssocID="{2DDF54DD-0173-4E73-8E52-CD8772D3D850}" presName="wedge3Tx" presStyleLbl="node1" presStyleIdx="2" presStyleCnt="4">
        <dgm:presLayoutVars>
          <dgm:chMax val="0"/>
          <dgm:chPref val="0"/>
          <dgm:bulletEnabled val="1"/>
        </dgm:presLayoutVars>
      </dgm:prSet>
      <dgm:spPr/>
      <dgm:t>
        <a:bodyPr/>
        <a:lstStyle/>
        <a:p>
          <a:endParaRPr lang="eu-ES"/>
        </a:p>
      </dgm:t>
    </dgm:pt>
    <dgm:pt modelId="{278707F9-5ACD-4335-B210-FCBA375FA17A}" type="pres">
      <dgm:prSet presAssocID="{2DDF54DD-0173-4E73-8E52-CD8772D3D850}" presName="wedge4" presStyleLbl="node1" presStyleIdx="3" presStyleCnt="4"/>
      <dgm:spPr/>
      <dgm:t>
        <a:bodyPr/>
        <a:lstStyle/>
        <a:p>
          <a:endParaRPr lang="eu-ES"/>
        </a:p>
      </dgm:t>
    </dgm:pt>
    <dgm:pt modelId="{EEA67E75-8E11-4FD6-9170-6F3F81371DAD}" type="pres">
      <dgm:prSet presAssocID="{2DDF54DD-0173-4E73-8E52-CD8772D3D850}" presName="dummy4a" presStyleCnt="0"/>
      <dgm:spPr/>
    </dgm:pt>
    <dgm:pt modelId="{F52CFEA0-CEDA-4DF9-BC8F-7BC09E38CBB9}" type="pres">
      <dgm:prSet presAssocID="{2DDF54DD-0173-4E73-8E52-CD8772D3D850}" presName="dummy4b" presStyleCnt="0"/>
      <dgm:spPr/>
    </dgm:pt>
    <dgm:pt modelId="{EE8FA047-4267-4703-81B2-799F410B2409}" type="pres">
      <dgm:prSet presAssocID="{2DDF54DD-0173-4E73-8E52-CD8772D3D850}" presName="wedge4Tx" presStyleLbl="node1" presStyleIdx="3" presStyleCnt="4">
        <dgm:presLayoutVars>
          <dgm:chMax val="0"/>
          <dgm:chPref val="0"/>
          <dgm:bulletEnabled val="1"/>
        </dgm:presLayoutVars>
      </dgm:prSet>
      <dgm:spPr/>
      <dgm:t>
        <a:bodyPr/>
        <a:lstStyle/>
        <a:p>
          <a:endParaRPr lang="eu-ES"/>
        </a:p>
      </dgm:t>
    </dgm:pt>
    <dgm:pt modelId="{3E1D2B8E-C17F-4F5E-8A22-B012A1FB6C31}" type="pres">
      <dgm:prSet presAssocID="{50EB2171-F174-48AE-96E9-39B18D3146BF}" presName="arrowWedge1" presStyleLbl="fgSibTrans2D1" presStyleIdx="0" presStyleCnt="4"/>
      <dgm:spPr/>
    </dgm:pt>
    <dgm:pt modelId="{432CB23C-2F0B-4117-9441-AA0C9751C4F0}" type="pres">
      <dgm:prSet presAssocID="{A7F5BA10-121E-4EF7-9520-214306114FD7}" presName="arrowWedge2" presStyleLbl="fgSibTrans2D1" presStyleIdx="1" presStyleCnt="4"/>
      <dgm:spPr/>
    </dgm:pt>
    <dgm:pt modelId="{05F3EBB5-DB58-432B-9017-5D5053330191}" type="pres">
      <dgm:prSet presAssocID="{CB721D82-11E4-4780-BBEF-7A4525FDD2CC}" presName="arrowWedge3" presStyleLbl="fgSibTrans2D1" presStyleIdx="2" presStyleCnt="4"/>
      <dgm:spPr/>
    </dgm:pt>
    <dgm:pt modelId="{C2A632B9-C6CB-48AA-B44F-CC0422F28D05}" type="pres">
      <dgm:prSet presAssocID="{76D38938-FC60-4503-A869-5D8DA057DCFF}" presName="arrowWedge4" presStyleLbl="fgSibTrans2D1" presStyleIdx="3" presStyleCnt="4"/>
      <dgm:spPr/>
    </dgm:pt>
  </dgm:ptLst>
  <dgm:cxnLst>
    <dgm:cxn modelId="{61980186-6A83-4BDA-B4E9-615DC15546F3}" type="presOf" srcId="{0D2DB3CD-D28F-437E-B476-D5CA5C72B762}" destId="{EE8FA047-4267-4703-81B2-799F410B2409}" srcOrd="1" destOrd="1" presId="urn:microsoft.com/office/officeart/2005/8/layout/cycle8"/>
    <dgm:cxn modelId="{1EE11C77-7061-4A3E-9F60-44B524DB7CAD}" srcId="{2DDF54DD-0173-4E73-8E52-CD8772D3D850}" destId="{C8D21AC9-21A9-4942-A310-B2D41CA3E77C}" srcOrd="0" destOrd="0" parTransId="{DE7E817A-C2D2-4130-884B-414EBF5013E8}" sibTransId="{50EB2171-F174-48AE-96E9-39B18D3146BF}"/>
    <dgm:cxn modelId="{24FF577F-1709-49AC-A564-84CA4224F494}" srcId="{2DDF54DD-0173-4E73-8E52-CD8772D3D850}" destId="{74A8DF26-6D02-4AB2-9E09-702DC41F60C0}" srcOrd="3" destOrd="0" parTransId="{39CFEB9B-E83C-4F50-819F-B6104DEF99DC}" sibTransId="{76D38938-FC60-4503-A869-5D8DA057DCFF}"/>
    <dgm:cxn modelId="{C68E1F58-AD78-43E4-B17D-E5AA83158208}" type="presOf" srcId="{74A8DF26-6D02-4AB2-9E09-702DC41F60C0}" destId="{EE8FA047-4267-4703-81B2-799F410B2409}" srcOrd="1" destOrd="0" presId="urn:microsoft.com/office/officeart/2005/8/layout/cycle8"/>
    <dgm:cxn modelId="{01B53FAA-0AA3-4894-A2E5-C5BD3F7A3345}" type="presOf" srcId="{C8D21AC9-21A9-4942-A310-B2D41CA3E77C}" destId="{96E28E4F-189F-4453-A9BE-F811EB0733EA}" srcOrd="1" destOrd="0" presId="urn:microsoft.com/office/officeart/2005/8/layout/cycle8"/>
    <dgm:cxn modelId="{31209524-1D0F-4BC2-ABB3-505B90C282AC}" srcId="{2DDF54DD-0173-4E73-8E52-CD8772D3D850}" destId="{ECEB22E1-3955-4206-907E-4ACBBEF6C2DF}" srcOrd="1" destOrd="0" parTransId="{F783573C-5967-406A-B825-BF67A766246C}" sibTransId="{A7F5BA10-121E-4EF7-9520-214306114FD7}"/>
    <dgm:cxn modelId="{9D704396-862E-4400-8CBC-D37AB712F9E2}" type="presOf" srcId="{ECEB22E1-3955-4206-907E-4ACBBEF6C2DF}" destId="{6C19895E-2462-4E74-ACD5-11A37298CCF9}" srcOrd="1" destOrd="0" presId="urn:microsoft.com/office/officeart/2005/8/layout/cycle8"/>
    <dgm:cxn modelId="{489705C8-B883-4338-9F50-D6E61308C390}" type="presOf" srcId="{07509B62-5898-4C9C-B20A-04F7CBF907E5}" destId="{5CDC7A92-F007-4854-961F-21FD87AF4699}" srcOrd="1" destOrd="0" presId="urn:microsoft.com/office/officeart/2005/8/layout/cycle8"/>
    <dgm:cxn modelId="{78038B19-FB55-4AB2-BEDB-55EFC869BA34}" type="presOf" srcId="{74A8DF26-6D02-4AB2-9E09-702DC41F60C0}" destId="{278707F9-5ACD-4335-B210-FCBA375FA17A}" srcOrd="0" destOrd="0" presId="urn:microsoft.com/office/officeart/2005/8/layout/cycle8"/>
    <dgm:cxn modelId="{B7D07B7A-F8BF-4CDA-B4C8-84FB9A7A2B3C}" type="presOf" srcId="{2DDF54DD-0173-4E73-8E52-CD8772D3D850}" destId="{EEF60893-37A3-4BBD-A504-4CAE45EB3174}" srcOrd="0" destOrd="0" presId="urn:microsoft.com/office/officeart/2005/8/layout/cycle8"/>
    <dgm:cxn modelId="{AA64F70A-62CD-47BC-9E59-063EBA640C12}" srcId="{2DDF54DD-0173-4E73-8E52-CD8772D3D850}" destId="{07509B62-5898-4C9C-B20A-04F7CBF907E5}" srcOrd="2" destOrd="0" parTransId="{E29D84C2-73E9-4E33-BBB6-3125429E1A6D}" sibTransId="{CB721D82-11E4-4780-BBEF-7A4525FDD2CC}"/>
    <dgm:cxn modelId="{BE8B02A7-F1BD-43AB-B81B-1BC140B98632}" type="presOf" srcId="{0D2DB3CD-D28F-437E-B476-D5CA5C72B762}" destId="{278707F9-5ACD-4335-B210-FCBA375FA17A}" srcOrd="0" destOrd="1" presId="urn:microsoft.com/office/officeart/2005/8/layout/cycle8"/>
    <dgm:cxn modelId="{2F7D5DCC-7BD7-4407-B4E1-C8A208CD6B83}" type="presOf" srcId="{ECEB22E1-3955-4206-907E-4ACBBEF6C2DF}" destId="{D4A8D315-EB00-4827-A4CD-F10DBACD3801}" srcOrd="0" destOrd="0" presId="urn:microsoft.com/office/officeart/2005/8/layout/cycle8"/>
    <dgm:cxn modelId="{A8B5D245-9A09-488E-916A-3DEB2FB6DB4B}" type="presOf" srcId="{C8D21AC9-21A9-4942-A310-B2D41CA3E77C}" destId="{1B0E0205-4EC2-49B5-A19F-35B223296F7A}" srcOrd="0" destOrd="0" presId="urn:microsoft.com/office/officeart/2005/8/layout/cycle8"/>
    <dgm:cxn modelId="{3D83BB7C-86CC-41FE-B6F9-C81DBB0E6D2C}" type="presOf" srcId="{07509B62-5898-4C9C-B20A-04F7CBF907E5}" destId="{8C5F4091-BB10-4C73-9A04-55AB3108CC0C}" srcOrd="0" destOrd="0" presId="urn:microsoft.com/office/officeart/2005/8/layout/cycle8"/>
    <dgm:cxn modelId="{CFCCD664-9CE6-4905-B416-3AD37C13A6FD}" srcId="{74A8DF26-6D02-4AB2-9E09-702DC41F60C0}" destId="{0D2DB3CD-D28F-437E-B476-D5CA5C72B762}" srcOrd="0" destOrd="0" parTransId="{C1CCD7D4-11EA-4C35-9629-7CD914905CC3}" sibTransId="{B4912BE9-B021-4E49-883F-6AE33F37C20F}"/>
    <dgm:cxn modelId="{1B9F9AF8-5991-4861-9CF9-50FE4A28790C}" type="presParOf" srcId="{EEF60893-37A3-4BBD-A504-4CAE45EB3174}" destId="{1B0E0205-4EC2-49B5-A19F-35B223296F7A}" srcOrd="0" destOrd="0" presId="urn:microsoft.com/office/officeart/2005/8/layout/cycle8"/>
    <dgm:cxn modelId="{2C536200-00FF-4829-9373-4DE808FF7958}" type="presParOf" srcId="{EEF60893-37A3-4BBD-A504-4CAE45EB3174}" destId="{E99B0F1A-C68F-4D11-A03B-FD22AF0FA749}" srcOrd="1" destOrd="0" presId="urn:microsoft.com/office/officeart/2005/8/layout/cycle8"/>
    <dgm:cxn modelId="{F1F17C70-6F0B-4D22-B307-4C25A695E909}" type="presParOf" srcId="{EEF60893-37A3-4BBD-A504-4CAE45EB3174}" destId="{259C9F36-E7CE-4016-A6F5-963E3122C105}" srcOrd="2" destOrd="0" presId="urn:microsoft.com/office/officeart/2005/8/layout/cycle8"/>
    <dgm:cxn modelId="{9734DDAC-FF7A-4307-8169-E066AE7B2FBE}" type="presParOf" srcId="{EEF60893-37A3-4BBD-A504-4CAE45EB3174}" destId="{96E28E4F-189F-4453-A9BE-F811EB0733EA}" srcOrd="3" destOrd="0" presId="urn:microsoft.com/office/officeart/2005/8/layout/cycle8"/>
    <dgm:cxn modelId="{E1D30165-9201-4658-AD74-E65894A7E588}" type="presParOf" srcId="{EEF60893-37A3-4BBD-A504-4CAE45EB3174}" destId="{D4A8D315-EB00-4827-A4CD-F10DBACD3801}" srcOrd="4" destOrd="0" presId="urn:microsoft.com/office/officeart/2005/8/layout/cycle8"/>
    <dgm:cxn modelId="{FD2F4A85-3852-43F7-831B-75D46CCEED1D}" type="presParOf" srcId="{EEF60893-37A3-4BBD-A504-4CAE45EB3174}" destId="{55598081-B771-4C8A-A7AE-A3EAB2CECBCA}" srcOrd="5" destOrd="0" presId="urn:microsoft.com/office/officeart/2005/8/layout/cycle8"/>
    <dgm:cxn modelId="{713EDCF7-91D2-41D0-BADA-BB35E8AC3B23}" type="presParOf" srcId="{EEF60893-37A3-4BBD-A504-4CAE45EB3174}" destId="{145BF046-A11A-4D00-B55C-EA4F3D937313}" srcOrd="6" destOrd="0" presId="urn:microsoft.com/office/officeart/2005/8/layout/cycle8"/>
    <dgm:cxn modelId="{F996A817-1D92-4984-8111-5F25658B2034}" type="presParOf" srcId="{EEF60893-37A3-4BBD-A504-4CAE45EB3174}" destId="{6C19895E-2462-4E74-ACD5-11A37298CCF9}" srcOrd="7" destOrd="0" presId="urn:microsoft.com/office/officeart/2005/8/layout/cycle8"/>
    <dgm:cxn modelId="{37E92C2B-D449-42B2-836E-F7E7E01B042C}" type="presParOf" srcId="{EEF60893-37A3-4BBD-A504-4CAE45EB3174}" destId="{8C5F4091-BB10-4C73-9A04-55AB3108CC0C}" srcOrd="8" destOrd="0" presId="urn:microsoft.com/office/officeart/2005/8/layout/cycle8"/>
    <dgm:cxn modelId="{CF590D49-0560-4430-A808-AFD6A4948450}" type="presParOf" srcId="{EEF60893-37A3-4BBD-A504-4CAE45EB3174}" destId="{5163B143-4D59-4394-8E5D-B92B281C5C07}" srcOrd="9" destOrd="0" presId="urn:microsoft.com/office/officeart/2005/8/layout/cycle8"/>
    <dgm:cxn modelId="{E3621C16-2E30-47CF-872F-3811E3068E61}" type="presParOf" srcId="{EEF60893-37A3-4BBD-A504-4CAE45EB3174}" destId="{93A5E420-EB6C-4F65-980D-AFA8C4A505D8}" srcOrd="10" destOrd="0" presId="urn:microsoft.com/office/officeart/2005/8/layout/cycle8"/>
    <dgm:cxn modelId="{5FAB73E4-4616-47C9-B4CD-CB0CD7486FF6}" type="presParOf" srcId="{EEF60893-37A3-4BBD-A504-4CAE45EB3174}" destId="{5CDC7A92-F007-4854-961F-21FD87AF4699}" srcOrd="11" destOrd="0" presId="urn:microsoft.com/office/officeart/2005/8/layout/cycle8"/>
    <dgm:cxn modelId="{D8E22636-D3F0-4E35-8AD5-FB8ECDB662D7}" type="presParOf" srcId="{EEF60893-37A3-4BBD-A504-4CAE45EB3174}" destId="{278707F9-5ACD-4335-B210-FCBA375FA17A}" srcOrd="12" destOrd="0" presId="urn:microsoft.com/office/officeart/2005/8/layout/cycle8"/>
    <dgm:cxn modelId="{666033E9-8E7B-4BFB-91EC-0E834C9A51F2}" type="presParOf" srcId="{EEF60893-37A3-4BBD-A504-4CAE45EB3174}" destId="{EEA67E75-8E11-4FD6-9170-6F3F81371DAD}" srcOrd="13" destOrd="0" presId="urn:microsoft.com/office/officeart/2005/8/layout/cycle8"/>
    <dgm:cxn modelId="{C548142D-8458-483B-B099-1C8AA150178E}" type="presParOf" srcId="{EEF60893-37A3-4BBD-A504-4CAE45EB3174}" destId="{F52CFEA0-CEDA-4DF9-BC8F-7BC09E38CBB9}" srcOrd="14" destOrd="0" presId="urn:microsoft.com/office/officeart/2005/8/layout/cycle8"/>
    <dgm:cxn modelId="{1456BBEE-B5C7-4E9E-9862-31AADE69F99F}" type="presParOf" srcId="{EEF60893-37A3-4BBD-A504-4CAE45EB3174}" destId="{EE8FA047-4267-4703-81B2-799F410B2409}" srcOrd="15" destOrd="0" presId="urn:microsoft.com/office/officeart/2005/8/layout/cycle8"/>
    <dgm:cxn modelId="{B583048C-8CBB-42DB-B484-F8BBC6C006ED}" type="presParOf" srcId="{EEF60893-37A3-4BBD-A504-4CAE45EB3174}" destId="{3E1D2B8E-C17F-4F5E-8A22-B012A1FB6C31}" srcOrd="16" destOrd="0" presId="urn:microsoft.com/office/officeart/2005/8/layout/cycle8"/>
    <dgm:cxn modelId="{EBBB1766-6D01-4FE2-A9DE-74E360B4F5E0}" type="presParOf" srcId="{EEF60893-37A3-4BBD-A504-4CAE45EB3174}" destId="{432CB23C-2F0B-4117-9441-AA0C9751C4F0}" srcOrd="17" destOrd="0" presId="urn:microsoft.com/office/officeart/2005/8/layout/cycle8"/>
    <dgm:cxn modelId="{6D37AD75-BC40-4ADC-A1AC-8C30BC6D028F}" type="presParOf" srcId="{EEF60893-37A3-4BBD-A504-4CAE45EB3174}" destId="{05F3EBB5-DB58-432B-9017-5D5053330191}" srcOrd="18" destOrd="0" presId="urn:microsoft.com/office/officeart/2005/8/layout/cycle8"/>
    <dgm:cxn modelId="{86350115-B759-4005-BC3F-12851B43AFBD}" type="presParOf" srcId="{EEF60893-37A3-4BBD-A504-4CAE45EB3174}" destId="{C2A632B9-C6CB-48AA-B44F-CC0422F28D05}" srcOrd="19" destOrd="0" presId="urn:microsoft.com/office/officeart/2005/8/layout/cycle8"/>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0E0205-4EC2-49B5-A19F-35B223296F7A}">
      <dsp:nvSpPr>
        <dsp:cNvPr id="0" name=""/>
        <dsp:cNvSpPr/>
      </dsp:nvSpPr>
      <dsp:spPr>
        <a:xfrm>
          <a:off x="1380422" y="249817"/>
          <a:ext cx="3413760" cy="3413760"/>
        </a:xfrm>
        <a:prstGeom prst="pie">
          <a:avLst>
            <a:gd name="adj1" fmla="val 16200000"/>
            <a:gd name="adj2" fmla="val 0"/>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t" anchorCtr="0">
          <a:noAutofit/>
        </a:bodyPr>
        <a:lstStyle/>
        <a:p>
          <a:pPr lvl="0" algn="ctr" defTabSz="1244600">
            <a:lnSpc>
              <a:spcPct val="90000"/>
            </a:lnSpc>
            <a:spcBef>
              <a:spcPct val="0"/>
            </a:spcBef>
            <a:spcAft>
              <a:spcPct val="35000"/>
            </a:spcAft>
          </a:pPr>
          <a:r>
            <a:rPr lang="es-ES" sz="2800" kern="1200" noProof="0" dirty="0" smtClean="0"/>
            <a:t>Género</a:t>
          </a:r>
          <a:endParaRPr lang="es-ES" sz="2800" kern="1200" noProof="0" dirty="0"/>
        </a:p>
      </dsp:txBody>
      <dsp:txXfrm>
        <a:off x="3192560" y="957360"/>
        <a:ext cx="1259840" cy="934720"/>
      </dsp:txXfrm>
    </dsp:sp>
    <dsp:sp modelId="{D4A8D315-EB00-4827-A4CD-F10DBACD3801}">
      <dsp:nvSpPr>
        <dsp:cNvPr id="0" name=""/>
        <dsp:cNvSpPr/>
      </dsp:nvSpPr>
      <dsp:spPr>
        <a:xfrm>
          <a:off x="1380422" y="364422"/>
          <a:ext cx="3413760" cy="3413760"/>
        </a:xfrm>
        <a:prstGeom prst="pie">
          <a:avLst>
            <a:gd name="adj1" fmla="val 0"/>
            <a:gd name="adj2" fmla="val 5400000"/>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kern="1200" noProof="0" dirty="0" smtClean="0"/>
            <a:t>Etnia</a:t>
          </a:r>
          <a:endParaRPr lang="es-ES" sz="2800" kern="1200" noProof="0" dirty="0"/>
        </a:p>
      </dsp:txBody>
      <dsp:txXfrm>
        <a:off x="3192560" y="2135920"/>
        <a:ext cx="1259840" cy="934720"/>
      </dsp:txXfrm>
    </dsp:sp>
    <dsp:sp modelId="{8C5F4091-BB10-4C73-9A04-55AB3108CC0C}">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kern="1200" noProof="0" dirty="0" smtClean="0"/>
            <a:t>Clase Social</a:t>
          </a:r>
          <a:endParaRPr lang="es-ES" sz="2800" kern="1200" noProof="0" dirty="0"/>
        </a:p>
      </dsp:txBody>
      <dsp:txXfrm>
        <a:off x="1607600" y="2135920"/>
        <a:ext cx="1259840" cy="934720"/>
      </dsp:txXfrm>
    </dsp:sp>
    <dsp:sp modelId="{278707F9-5ACD-4335-B210-FCBA375FA17A}">
      <dsp:nvSpPr>
        <dsp:cNvPr id="0" name=""/>
        <dsp:cNvSpPr/>
      </dsp:nvSpPr>
      <dsp:spPr>
        <a:xfrm>
          <a:off x="1265817" y="249817"/>
          <a:ext cx="3413760" cy="3413760"/>
        </a:xfrm>
        <a:prstGeom prst="pie">
          <a:avLst>
            <a:gd name="adj1" fmla="val 10800000"/>
            <a:gd name="adj2" fmla="val 16200000"/>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es-ES" sz="2800" kern="1200" noProof="0" dirty="0" smtClean="0"/>
            <a:t>Edad</a:t>
          </a:r>
          <a:endParaRPr lang="es-ES" sz="2800" kern="1200" noProof="0" dirty="0"/>
        </a:p>
        <a:p>
          <a:pPr marL="228600" lvl="1" indent="-228600" algn="l" defTabSz="977900">
            <a:lnSpc>
              <a:spcPct val="90000"/>
            </a:lnSpc>
            <a:spcBef>
              <a:spcPct val="0"/>
            </a:spcBef>
            <a:spcAft>
              <a:spcPct val="15000"/>
            </a:spcAft>
            <a:buChar char="••"/>
          </a:pPr>
          <a:endParaRPr lang="eu-ES" sz="2200" kern="1200" dirty="0"/>
        </a:p>
      </dsp:txBody>
      <dsp:txXfrm>
        <a:off x="1607600" y="957360"/>
        <a:ext cx="1259840" cy="934720"/>
      </dsp:txXfrm>
    </dsp:sp>
    <dsp:sp modelId="{3E1D2B8E-C17F-4F5E-8A22-B012A1FB6C31}">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2CB23C-2F0B-4117-9441-AA0C9751C4F0}">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F3EBB5-DB58-432B-9017-5D5053330191}">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A632B9-C6CB-48AA-B44F-CC0422F28D05}">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0E0205-4EC2-49B5-A19F-35B223296F7A}">
      <dsp:nvSpPr>
        <dsp:cNvPr id="0" name=""/>
        <dsp:cNvSpPr/>
      </dsp:nvSpPr>
      <dsp:spPr>
        <a:xfrm>
          <a:off x="1380422" y="249817"/>
          <a:ext cx="3413760" cy="3413760"/>
        </a:xfrm>
        <a:prstGeom prst="pie">
          <a:avLst>
            <a:gd name="adj1" fmla="val 16200000"/>
            <a:gd name="adj2" fmla="val 0"/>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t" anchorCtr="0">
          <a:noAutofit/>
        </a:bodyPr>
        <a:lstStyle/>
        <a:p>
          <a:pPr lvl="0" algn="ctr" defTabSz="1244600">
            <a:lnSpc>
              <a:spcPct val="90000"/>
            </a:lnSpc>
            <a:spcBef>
              <a:spcPct val="0"/>
            </a:spcBef>
            <a:spcAft>
              <a:spcPct val="35000"/>
            </a:spcAft>
          </a:pPr>
          <a:r>
            <a:rPr lang="es-ES" sz="2800" kern="1200" noProof="0" dirty="0" smtClean="0"/>
            <a:t>Género</a:t>
          </a:r>
          <a:endParaRPr lang="es-ES" sz="2800" kern="1200" noProof="0" dirty="0"/>
        </a:p>
      </dsp:txBody>
      <dsp:txXfrm>
        <a:off x="3192560" y="957360"/>
        <a:ext cx="1259840" cy="934720"/>
      </dsp:txXfrm>
    </dsp:sp>
    <dsp:sp modelId="{D4A8D315-EB00-4827-A4CD-F10DBACD3801}">
      <dsp:nvSpPr>
        <dsp:cNvPr id="0" name=""/>
        <dsp:cNvSpPr/>
      </dsp:nvSpPr>
      <dsp:spPr>
        <a:xfrm>
          <a:off x="1380422" y="364422"/>
          <a:ext cx="3413760" cy="3413760"/>
        </a:xfrm>
        <a:prstGeom prst="pie">
          <a:avLst>
            <a:gd name="adj1" fmla="val 0"/>
            <a:gd name="adj2" fmla="val 5400000"/>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kern="1200" noProof="0" dirty="0" smtClean="0"/>
            <a:t>Etnia</a:t>
          </a:r>
          <a:endParaRPr lang="es-ES" sz="2800" kern="1200" noProof="0" dirty="0"/>
        </a:p>
      </dsp:txBody>
      <dsp:txXfrm>
        <a:off x="3192560" y="2135920"/>
        <a:ext cx="1259840" cy="934720"/>
      </dsp:txXfrm>
    </dsp:sp>
    <dsp:sp modelId="{8C5F4091-BB10-4C73-9A04-55AB3108CC0C}">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kern="1200" noProof="0" dirty="0" smtClean="0"/>
            <a:t>Clase Social</a:t>
          </a:r>
          <a:endParaRPr lang="es-ES" sz="2800" kern="1200" noProof="0" dirty="0"/>
        </a:p>
      </dsp:txBody>
      <dsp:txXfrm>
        <a:off x="1607600" y="2135920"/>
        <a:ext cx="1259840" cy="934720"/>
      </dsp:txXfrm>
    </dsp:sp>
    <dsp:sp modelId="{278707F9-5ACD-4335-B210-FCBA375FA17A}">
      <dsp:nvSpPr>
        <dsp:cNvPr id="0" name=""/>
        <dsp:cNvSpPr/>
      </dsp:nvSpPr>
      <dsp:spPr>
        <a:xfrm>
          <a:off x="1265817" y="249817"/>
          <a:ext cx="3413760" cy="3413760"/>
        </a:xfrm>
        <a:prstGeom prst="pie">
          <a:avLst>
            <a:gd name="adj1" fmla="val 10800000"/>
            <a:gd name="adj2" fmla="val 16200000"/>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es-ES" sz="2800" kern="1200" noProof="0" dirty="0" smtClean="0"/>
            <a:t>Edad</a:t>
          </a:r>
          <a:endParaRPr lang="es-ES" sz="2800" kern="1200" noProof="0" dirty="0"/>
        </a:p>
        <a:p>
          <a:pPr marL="228600" lvl="1" indent="-228600" algn="l" defTabSz="977900">
            <a:lnSpc>
              <a:spcPct val="90000"/>
            </a:lnSpc>
            <a:spcBef>
              <a:spcPct val="0"/>
            </a:spcBef>
            <a:spcAft>
              <a:spcPct val="15000"/>
            </a:spcAft>
            <a:buChar char="••"/>
          </a:pPr>
          <a:endParaRPr lang="eu-ES" sz="2200" kern="1200" dirty="0"/>
        </a:p>
      </dsp:txBody>
      <dsp:txXfrm>
        <a:off x="1607600" y="957360"/>
        <a:ext cx="1259840" cy="934720"/>
      </dsp:txXfrm>
    </dsp:sp>
    <dsp:sp modelId="{3E1D2B8E-C17F-4F5E-8A22-B012A1FB6C31}">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2CB23C-2F0B-4117-9441-AA0C9751C4F0}">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F3EBB5-DB58-432B-9017-5D5053330191}">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A632B9-C6CB-48AA-B44F-CC0422F28D05}">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0E0205-4EC2-49B5-A19F-35B223296F7A}">
      <dsp:nvSpPr>
        <dsp:cNvPr id="0" name=""/>
        <dsp:cNvSpPr/>
      </dsp:nvSpPr>
      <dsp:spPr>
        <a:xfrm>
          <a:off x="1380422" y="249817"/>
          <a:ext cx="3413760" cy="3413760"/>
        </a:xfrm>
        <a:prstGeom prst="pie">
          <a:avLst>
            <a:gd name="adj1" fmla="val 16200000"/>
            <a:gd name="adj2" fmla="val 0"/>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t" anchorCtr="0">
          <a:noAutofit/>
        </a:bodyPr>
        <a:lstStyle/>
        <a:p>
          <a:pPr lvl="0" algn="ctr" defTabSz="1244600">
            <a:lnSpc>
              <a:spcPct val="90000"/>
            </a:lnSpc>
            <a:spcBef>
              <a:spcPct val="0"/>
            </a:spcBef>
            <a:spcAft>
              <a:spcPct val="35000"/>
            </a:spcAft>
          </a:pPr>
          <a:r>
            <a:rPr lang="es-ES" sz="2800" kern="1200" noProof="0" dirty="0" smtClean="0"/>
            <a:t>Género</a:t>
          </a:r>
          <a:endParaRPr lang="es-ES" sz="2800" kern="1200" noProof="0" dirty="0"/>
        </a:p>
      </dsp:txBody>
      <dsp:txXfrm>
        <a:off x="3192560" y="957360"/>
        <a:ext cx="1259840" cy="934720"/>
      </dsp:txXfrm>
    </dsp:sp>
    <dsp:sp modelId="{D4A8D315-EB00-4827-A4CD-F10DBACD3801}">
      <dsp:nvSpPr>
        <dsp:cNvPr id="0" name=""/>
        <dsp:cNvSpPr/>
      </dsp:nvSpPr>
      <dsp:spPr>
        <a:xfrm>
          <a:off x="1380422" y="364422"/>
          <a:ext cx="3413760" cy="3413760"/>
        </a:xfrm>
        <a:prstGeom prst="pie">
          <a:avLst>
            <a:gd name="adj1" fmla="val 0"/>
            <a:gd name="adj2" fmla="val 5400000"/>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kern="1200" noProof="0" dirty="0" smtClean="0"/>
            <a:t>Etnia</a:t>
          </a:r>
          <a:endParaRPr lang="es-ES" sz="2800" kern="1200" noProof="0" dirty="0"/>
        </a:p>
      </dsp:txBody>
      <dsp:txXfrm>
        <a:off x="3192560" y="2135920"/>
        <a:ext cx="1259840" cy="934720"/>
      </dsp:txXfrm>
    </dsp:sp>
    <dsp:sp modelId="{8C5F4091-BB10-4C73-9A04-55AB3108CC0C}">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kern="1200" noProof="0" dirty="0" smtClean="0"/>
            <a:t>Clase Social</a:t>
          </a:r>
          <a:endParaRPr lang="es-ES" sz="2800" kern="1200" noProof="0" dirty="0"/>
        </a:p>
      </dsp:txBody>
      <dsp:txXfrm>
        <a:off x="1607600" y="2135920"/>
        <a:ext cx="1259840" cy="934720"/>
      </dsp:txXfrm>
    </dsp:sp>
    <dsp:sp modelId="{278707F9-5ACD-4335-B210-FCBA375FA17A}">
      <dsp:nvSpPr>
        <dsp:cNvPr id="0" name=""/>
        <dsp:cNvSpPr/>
      </dsp:nvSpPr>
      <dsp:spPr>
        <a:xfrm>
          <a:off x="1265817" y="249817"/>
          <a:ext cx="3413760" cy="3413760"/>
        </a:xfrm>
        <a:prstGeom prst="pie">
          <a:avLst>
            <a:gd name="adj1" fmla="val 10800000"/>
            <a:gd name="adj2" fmla="val 16200000"/>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es-ES" sz="2800" kern="1200" noProof="0" dirty="0" smtClean="0"/>
            <a:t>Edad</a:t>
          </a:r>
          <a:endParaRPr lang="es-ES" sz="2800" kern="1200" noProof="0" dirty="0"/>
        </a:p>
        <a:p>
          <a:pPr marL="228600" lvl="1" indent="-228600" algn="l" defTabSz="977900">
            <a:lnSpc>
              <a:spcPct val="90000"/>
            </a:lnSpc>
            <a:spcBef>
              <a:spcPct val="0"/>
            </a:spcBef>
            <a:spcAft>
              <a:spcPct val="15000"/>
            </a:spcAft>
            <a:buChar char="••"/>
          </a:pPr>
          <a:endParaRPr lang="eu-ES" sz="2200" kern="1200" dirty="0"/>
        </a:p>
      </dsp:txBody>
      <dsp:txXfrm>
        <a:off x="1607600" y="957360"/>
        <a:ext cx="1259840" cy="934720"/>
      </dsp:txXfrm>
    </dsp:sp>
    <dsp:sp modelId="{3E1D2B8E-C17F-4F5E-8A22-B012A1FB6C31}">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2CB23C-2F0B-4117-9441-AA0C9751C4F0}">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F3EBB5-DB58-432B-9017-5D5053330191}">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A632B9-C6CB-48AA-B44F-CC0422F28D05}">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0E0205-4EC2-49B5-A19F-35B223296F7A}">
      <dsp:nvSpPr>
        <dsp:cNvPr id="0" name=""/>
        <dsp:cNvSpPr/>
      </dsp:nvSpPr>
      <dsp:spPr>
        <a:xfrm>
          <a:off x="1380422" y="249817"/>
          <a:ext cx="3413760" cy="3413760"/>
        </a:xfrm>
        <a:prstGeom prst="pie">
          <a:avLst>
            <a:gd name="adj1" fmla="val 16200000"/>
            <a:gd name="adj2" fmla="val 0"/>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t" anchorCtr="0">
          <a:noAutofit/>
        </a:bodyPr>
        <a:lstStyle/>
        <a:p>
          <a:pPr lvl="0" algn="ctr" defTabSz="1244600">
            <a:lnSpc>
              <a:spcPct val="90000"/>
            </a:lnSpc>
            <a:spcBef>
              <a:spcPct val="0"/>
            </a:spcBef>
            <a:spcAft>
              <a:spcPct val="35000"/>
            </a:spcAft>
          </a:pPr>
          <a:r>
            <a:rPr lang="es-ES" sz="2800" kern="1200" noProof="0" dirty="0" smtClean="0"/>
            <a:t>Género</a:t>
          </a:r>
          <a:endParaRPr lang="es-ES" sz="2800" kern="1200" noProof="0" dirty="0"/>
        </a:p>
      </dsp:txBody>
      <dsp:txXfrm>
        <a:off x="3192560" y="957360"/>
        <a:ext cx="1259840" cy="934720"/>
      </dsp:txXfrm>
    </dsp:sp>
    <dsp:sp modelId="{D4A8D315-EB00-4827-A4CD-F10DBACD3801}">
      <dsp:nvSpPr>
        <dsp:cNvPr id="0" name=""/>
        <dsp:cNvSpPr/>
      </dsp:nvSpPr>
      <dsp:spPr>
        <a:xfrm>
          <a:off x="1380422" y="364422"/>
          <a:ext cx="3413760" cy="3413760"/>
        </a:xfrm>
        <a:prstGeom prst="pie">
          <a:avLst>
            <a:gd name="adj1" fmla="val 0"/>
            <a:gd name="adj2" fmla="val 5400000"/>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kern="1200" noProof="0" dirty="0" smtClean="0"/>
            <a:t>Etnia</a:t>
          </a:r>
          <a:endParaRPr lang="es-ES" sz="2800" kern="1200" noProof="0" dirty="0"/>
        </a:p>
      </dsp:txBody>
      <dsp:txXfrm>
        <a:off x="3192560" y="2135920"/>
        <a:ext cx="1259840" cy="934720"/>
      </dsp:txXfrm>
    </dsp:sp>
    <dsp:sp modelId="{8C5F4091-BB10-4C73-9A04-55AB3108CC0C}">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kern="1200" noProof="0" dirty="0" smtClean="0"/>
            <a:t>Clase Social</a:t>
          </a:r>
          <a:endParaRPr lang="es-ES" sz="2800" kern="1200" noProof="0" dirty="0"/>
        </a:p>
      </dsp:txBody>
      <dsp:txXfrm>
        <a:off x="1607600" y="2135920"/>
        <a:ext cx="1259840" cy="934720"/>
      </dsp:txXfrm>
    </dsp:sp>
    <dsp:sp modelId="{278707F9-5ACD-4335-B210-FCBA375FA17A}">
      <dsp:nvSpPr>
        <dsp:cNvPr id="0" name=""/>
        <dsp:cNvSpPr/>
      </dsp:nvSpPr>
      <dsp:spPr>
        <a:xfrm>
          <a:off x="1265817" y="249817"/>
          <a:ext cx="3413760" cy="3413760"/>
        </a:xfrm>
        <a:prstGeom prst="pie">
          <a:avLst>
            <a:gd name="adj1" fmla="val 10800000"/>
            <a:gd name="adj2" fmla="val 16200000"/>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es-ES" sz="2800" kern="1200" noProof="0" dirty="0" smtClean="0"/>
            <a:t>Edad</a:t>
          </a:r>
          <a:endParaRPr lang="es-ES" sz="2800" kern="1200" noProof="0" dirty="0"/>
        </a:p>
        <a:p>
          <a:pPr marL="228600" lvl="1" indent="-228600" algn="l" defTabSz="977900">
            <a:lnSpc>
              <a:spcPct val="90000"/>
            </a:lnSpc>
            <a:spcBef>
              <a:spcPct val="0"/>
            </a:spcBef>
            <a:spcAft>
              <a:spcPct val="15000"/>
            </a:spcAft>
            <a:buChar char="••"/>
          </a:pPr>
          <a:endParaRPr lang="eu-ES" sz="2200" kern="1200" dirty="0"/>
        </a:p>
      </dsp:txBody>
      <dsp:txXfrm>
        <a:off x="1607600" y="957360"/>
        <a:ext cx="1259840" cy="934720"/>
      </dsp:txXfrm>
    </dsp:sp>
    <dsp:sp modelId="{3E1D2B8E-C17F-4F5E-8A22-B012A1FB6C31}">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2CB23C-2F0B-4117-9441-AA0C9751C4F0}">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F3EBB5-DB58-432B-9017-5D5053330191}">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A632B9-C6CB-48AA-B44F-CC0422F28D05}">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u-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341D9A-ED88-4BD7-98AB-9E2D4AABDA2F}" type="datetimeFigureOut">
              <a:rPr lang="eu-ES" smtClean="0"/>
              <a:pPr/>
              <a:t>2017/03/14</a:t>
            </a:fld>
            <a:endParaRPr lang="eu-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u-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u-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u-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D66515-33B0-4D46-BC5B-256DFF66BBCC}" type="slidenum">
              <a:rPr lang="eu-ES" smtClean="0"/>
              <a:pPr/>
              <a:t>‹Nº›</a:t>
            </a:fld>
            <a:endParaRPr lang="eu-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ADCA25-BD7A-49A7-BA2E-EE96F5073DF8}" type="slidenum">
              <a:rPr lang="es-ES" smtClean="0"/>
              <a:pPr fontAlgn="base">
                <a:spcBef>
                  <a:spcPct val="0"/>
                </a:spcBef>
                <a:spcAft>
                  <a:spcPct val="0"/>
                </a:spcAft>
                <a:defRPr/>
              </a:pPr>
              <a:t>2</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ADCA25-BD7A-49A7-BA2E-EE96F5073DF8}" type="slidenum">
              <a:rPr lang="es-ES" smtClean="0"/>
              <a:pPr fontAlgn="base">
                <a:spcBef>
                  <a:spcPct val="0"/>
                </a:spcBef>
                <a:spcAft>
                  <a:spcPct val="0"/>
                </a:spcAft>
                <a:defRPr/>
              </a:pPr>
              <a:t>11</a:t>
            </a:fld>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ADCA25-BD7A-49A7-BA2E-EE96F5073DF8}" type="slidenum">
              <a:rPr lang="es-ES" smtClean="0"/>
              <a:pPr fontAlgn="base">
                <a:spcBef>
                  <a:spcPct val="0"/>
                </a:spcBef>
                <a:spcAft>
                  <a:spcPct val="0"/>
                </a:spcAft>
                <a:defRPr/>
              </a:pPr>
              <a:t>12</a:t>
            </a:fld>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ADCA25-BD7A-49A7-BA2E-EE96F5073DF8}" type="slidenum">
              <a:rPr lang="es-ES" smtClean="0"/>
              <a:pPr fontAlgn="base">
                <a:spcBef>
                  <a:spcPct val="0"/>
                </a:spcBef>
                <a:spcAft>
                  <a:spcPct val="0"/>
                </a:spcAft>
                <a:defRPr/>
              </a:pPr>
              <a:t>13</a:t>
            </a:fld>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ADCA25-BD7A-49A7-BA2E-EE96F5073DF8}" type="slidenum">
              <a:rPr lang="es-ES" smtClean="0"/>
              <a:pPr fontAlgn="base">
                <a:spcBef>
                  <a:spcPct val="0"/>
                </a:spcBef>
                <a:spcAft>
                  <a:spcPct val="0"/>
                </a:spcAft>
                <a:defRPr/>
              </a:pPr>
              <a:t>14</a:t>
            </a:fld>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45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F4B747-C7CC-4E1E-928E-9AF1DD7FABB5}" type="slidenum">
              <a:rPr lang="es-ES" smtClean="0"/>
              <a:pPr fontAlgn="base">
                <a:spcBef>
                  <a:spcPct val="0"/>
                </a:spcBef>
                <a:spcAft>
                  <a:spcPct val="0"/>
                </a:spcAft>
                <a:defRPr/>
              </a:pPr>
              <a:t>15</a:t>
            </a:fld>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ADCA25-BD7A-49A7-BA2E-EE96F5073DF8}" type="slidenum">
              <a:rPr lang="es-ES" smtClean="0"/>
              <a:pPr fontAlgn="base">
                <a:spcBef>
                  <a:spcPct val="0"/>
                </a:spcBef>
                <a:spcAft>
                  <a:spcPct val="0"/>
                </a:spcAft>
                <a:defRPr/>
              </a:pPr>
              <a:t>16</a:t>
            </a:fld>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ADCA25-BD7A-49A7-BA2E-EE96F5073DF8}" type="slidenum">
              <a:rPr lang="es-ES" smtClean="0"/>
              <a:pPr fontAlgn="base">
                <a:spcBef>
                  <a:spcPct val="0"/>
                </a:spcBef>
                <a:spcAft>
                  <a:spcPct val="0"/>
                </a:spcAft>
                <a:defRPr/>
              </a:pPr>
              <a:t>17</a:t>
            </a:fld>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ADCA25-BD7A-49A7-BA2E-EE96F5073DF8}" type="slidenum">
              <a:rPr lang="es-ES" smtClean="0"/>
              <a:pPr fontAlgn="base">
                <a:spcBef>
                  <a:spcPct val="0"/>
                </a:spcBef>
                <a:spcAft>
                  <a:spcPct val="0"/>
                </a:spcAft>
                <a:defRPr/>
              </a:pPr>
              <a:t>18</a:t>
            </a:fld>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ADCA25-BD7A-49A7-BA2E-EE96F5073DF8}" type="slidenum">
              <a:rPr lang="es-ES" smtClean="0"/>
              <a:pPr fontAlgn="base">
                <a:spcBef>
                  <a:spcPct val="0"/>
                </a:spcBef>
                <a:spcAft>
                  <a:spcPct val="0"/>
                </a:spcAft>
                <a:defRPr/>
              </a:pPr>
              <a:t>19</a:t>
            </a:fld>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45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F4B747-C7CC-4E1E-928E-9AF1DD7FABB5}" type="slidenum">
              <a:rPr lang="es-ES" smtClean="0"/>
              <a:pPr fontAlgn="base">
                <a:spcBef>
                  <a:spcPct val="0"/>
                </a:spcBef>
                <a:spcAft>
                  <a:spcPct val="0"/>
                </a:spcAft>
                <a:defRPr/>
              </a:pPr>
              <a:t>20</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ADCA25-BD7A-49A7-BA2E-EE96F5073DF8}" type="slidenum">
              <a:rPr lang="es-ES" smtClean="0"/>
              <a:pPr fontAlgn="base">
                <a:spcBef>
                  <a:spcPct val="0"/>
                </a:spcBef>
                <a:spcAft>
                  <a:spcPct val="0"/>
                </a:spcAft>
                <a:defRPr/>
              </a:pPr>
              <a:t>3</a:t>
            </a:fld>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45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F4B747-C7CC-4E1E-928E-9AF1DD7FABB5}" type="slidenum">
              <a:rPr lang="es-ES" smtClean="0"/>
              <a:pPr fontAlgn="base">
                <a:spcBef>
                  <a:spcPct val="0"/>
                </a:spcBef>
                <a:spcAft>
                  <a:spcPct val="0"/>
                </a:spcAft>
                <a:defRPr/>
              </a:pPr>
              <a:t>21</a:t>
            </a:fld>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45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F4B747-C7CC-4E1E-928E-9AF1DD7FABB5}" type="slidenum">
              <a:rPr lang="es-ES" smtClean="0"/>
              <a:pPr fontAlgn="base">
                <a:spcBef>
                  <a:spcPct val="0"/>
                </a:spcBef>
                <a:spcAft>
                  <a:spcPct val="0"/>
                </a:spcAft>
                <a:defRPr/>
              </a:pPr>
              <a:t>22</a:t>
            </a:fld>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57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CD5CE4-8290-4328-BC37-4771B5839670}" type="slidenum">
              <a:rPr lang="es-ES" smtClean="0"/>
              <a:pPr fontAlgn="base">
                <a:spcBef>
                  <a:spcPct val="0"/>
                </a:spcBef>
                <a:spcAft>
                  <a:spcPct val="0"/>
                </a:spcAft>
                <a:defRPr/>
              </a:pPr>
              <a:t>23</a:t>
            </a:fld>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57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CD5CE4-8290-4328-BC37-4771B5839670}" type="slidenum">
              <a:rPr lang="es-ES" smtClean="0"/>
              <a:pPr fontAlgn="base">
                <a:spcBef>
                  <a:spcPct val="0"/>
                </a:spcBef>
                <a:spcAft>
                  <a:spcPct val="0"/>
                </a:spcAft>
                <a:defRPr/>
              </a:pPr>
              <a:t>24</a:t>
            </a:fld>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57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CD5CE4-8290-4328-BC37-4771B5839670}" type="slidenum">
              <a:rPr lang="es-ES" smtClean="0"/>
              <a:pPr fontAlgn="base">
                <a:spcBef>
                  <a:spcPct val="0"/>
                </a:spcBef>
                <a:spcAft>
                  <a:spcPct val="0"/>
                </a:spcAft>
                <a:defRPr/>
              </a:pPr>
              <a:t>25</a:t>
            </a:fld>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57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CD5CE4-8290-4328-BC37-4771B5839670}" type="slidenum">
              <a:rPr lang="es-ES" smtClean="0"/>
              <a:pPr fontAlgn="base">
                <a:spcBef>
                  <a:spcPct val="0"/>
                </a:spcBef>
                <a:spcAft>
                  <a:spcPct val="0"/>
                </a:spcAft>
                <a:defRPr/>
              </a:pPr>
              <a:t>26</a:t>
            </a:fld>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57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CD5CE4-8290-4328-BC37-4771B5839670}" type="slidenum">
              <a:rPr lang="es-ES" smtClean="0"/>
              <a:pPr fontAlgn="base">
                <a:spcBef>
                  <a:spcPct val="0"/>
                </a:spcBef>
                <a:spcAft>
                  <a:spcPct val="0"/>
                </a:spcAft>
                <a:defRPr/>
              </a:pPr>
              <a:t>27</a:t>
            </a:fld>
            <a:endParaRPr 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68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378B84-DBE1-4741-BC1B-3580FCFAF36B}" type="slidenum">
              <a:rPr lang="es-ES" smtClean="0"/>
              <a:pPr fontAlgn="base">
                <a:spcBef>
                  <a:spcPct val="0"/>
                </a:spcBef>
                <a:spcAft>
                  <a:spcPct val="0"/>
                </a:spcAft>
                <a:defRPr/>
              </a:pPr>
              <a:t>28</a:t>
            </a:fld>
            <a:endParaRPr 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68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378B84-DBE1-4741-BC1B-3580FCFAF36B}" type="slidenum">
              <a:rPr lang="es-ES" smtClean="0"/>
              <a:pPr fontAlgn="base">
                <a:spcBef>
                  <a:spcPct val="0"/>
                </a:spcBef>
                <a:spcAft>
                  <a:spcPct val="0"/>
                </a:spcAft>
                <a:defRPr/>
              </a:pPr>
              <a:t>29</a:t>
            </a:fld>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88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8F6757-08FC-4C45-A09E-00AB4C798B40}" type="slidenum">
              <a:rPr lang="es-ES" smtClean="0"/>
              <a:pPr fontAlgn="base">
                <a:spcBef>
                  <a:spcPct val="0"/>
                </a:spcBef>
                <a:spcAft>
                  <a:spcPct val="0"/>
                </a:spcAft>
                <a:defRPr/>
              </a:pPr>
              <a:t>30</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ADCA25-BD7A-49A7-BA2E-EE96F5073DF8}" type="slidenum">
              <a:rPr lang="es-ES" smtClean="0"/>
              <a:pPr fontAlgn="base">
                <a:spcBef>
                  <a:spcPct val="0"/>
                </a:spcBef>
                <a:spcAft>
                  <a:spcPct val="0"/>
                </a:spcAft>
                <a:defRPr/>
              </a:pPr>
              <a:t>4</a:t>
            </a:fld>
            <a:endParaRPr 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98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3D4EB3-8C65-4F83-9CC4-84DEA4AA8E23}" type="slidenum">
              <a:rPr lang="es-ES" smtClean="0"/>
              <a:pPr fontAlgn="base">
                <a:spcBef>
                  <a:spcPct val="0"/>
                </a:spcBef>
                <a:spcAft>
                  <a:spcPct val="0"/>
                </a:spcAft>
                <a:defRPr/>
              </a:pPr>
              <a:t>31</a:t>
            </a:fld>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08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06BCBE-9E8E-4025-8820-38BBB3C9DFE0}" type="slidenum">
              <a:rPr lang="es-ES" smtClean="0"/>
              <a:pPr fontAlgn="base">
                <a:spcBef>
                  <a:spcPct val="0"/>
                </a:spcBef>
                <a:spcAft>
                  <a:spcPct val="0"/>
                </a:spcAft>
                <a:defRPr/>
              </a:pPr>
              <a:t>32</a:t>
            </a:fld>
            <a:endParaRPr lang="es-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19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03E2BF-29C7-4320-B2C7-C9B2777DF3B8}" type="slidenum">
              <a:rPr lang="es-ES" smtClean="0"/>
              <a:pPr fontAlgn="base">
                <a:spcBef>
                  <a:spcPct val="0"/>
                </a:spcBef>
                <a:spcAft>
                  <a:spcPct val="0"/>
                </a:spcAft>
                <a:defRPr/>
              </a:pPr>
              <a:t>33</a:t>
            </a:fld>
            <a:endParaRPr lang="es-E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29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3ADE-934A-49B5-8DF8-140DA278A011}" type="slidenum">
              <a:rPr lang="es-ES" smtClean="0"/>
              <a:pPr fontAlgn="base">
                <a:spcBef>
                  <a:spcPct val="0"/>
                </a:spcBef>
                <a:spcAft>
                  <a:spcPct val="0"/>
                </a:spcAft>
                <a:defRPr/>
              </a:pPr>
              <a:t>34</a:t>
            </a:fld>
            <a:endParaRPr lang="es-E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39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3E850F-11E7-432A-8D92-5A812F23BD5A}" type="slidenum">
              <a:rPr lang="es-ES" smtClean="0"/>
              <a:pPr fontAlgn="base">
                <a:spcBef>
                  <a:spcPct val="0"/>
                </a:spcBef>
                <a:spcAft>
                  <a:spcPct val="0"/>
                </a:spcAft>
                <a:defRPr/>
              </a:pPr>
              <a:t>35</a:t>
            </a:fld>
            <a:endParaRPr lang="es-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49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852640-58EF-4668-B501-A541BFE39BE0}" type="slidenum">
              <a:rPr lang="es-ES" smtClean="0"/>
              <a:pPr fontAlgn="base">
                <a:spcBef>
                  <a:spcPct val="0"/>
                </a:spcBef>
                <a:spcAft>
                  <a:spcPct val="0"/>
                </a:spcAft>
                <a:defRPr/>
              </a:pPr>
              <a:t>36</a:t>
            </a:fld>
            <a:endParaRPr lang="es-E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60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259590-016A-44C3-AA5F-F4EB4C4E578A}" type="slidenum">
              <a:rPr lang="es-ES" smtClean="0"/>
              <a:pPr fontAlgn="base">
                <a:spcBef>
                  <a:spcPct val="0"/>
                </a:spcBef>
                <a:spcAft>
                  <a:spcPct val="0"/>
                </a:spcAft>
                <a:defRPr/>
              </a:pPr>
              <a:t>37</a:t>
            </a:fld>
            <a:endParaRPr lang="es-E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70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1EEDF6-0CF5-483F-8AA2-A0AB730AFDDE}" type="slidenum">
              <a:rPr lang="es-ES" smtClean="0"/>
              <a:pPr fontAlgn="base">
                <a:spcBef>
                  <a:spcPct val="0"/>
                </a:spcBef>
                <a:spcAft>
                  <a:spcPct val="0"/>
                </a:spcAft>
                <a:defRPr/>
              </a:pPr>
              <a:t>38</a:t>
            </a:fld>
            <a:endParaRPr lang="es-E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80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5DC512-486D-4340-927D-0120B8E13C0C}" type="slidenum">
              <a:rPr lang="es-ES" smtClean="0"/>
              <a:pPr fontAlgn="base">
                <a:spcBef>
                  <a:spcPct val="0"/>
                </a:spcBef>
                <a:spcAft>
                  <a:spcPct val="0"/>
                </a:spcAft>
                <a:defRPr/>
              </a:pPr>
              <a:t>39</a:t>
            </a:fld>
            <a:endParaRPr lang="es-E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90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6D32D9-C39B-400B-9DF5-CCE34F46708D}" type="slidenum">
              <a:rPr lang="es-ES" smtClean="0"/>
              <a:pPr fontAlgn="base">
                <a:spcBef>
                  <a:spcPct val="0"/>
                </a:spcBef>
                <a:spcAft>
                  <a:spcPct val="0"/>
                </a:spcAft>
                <a:defRPr/>
              </a:pPr>
              <a:t>40</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ADCA25-BD7A-49A7-BA2E-EE96F5073DF8}" type="slidenum">
              <a:rPr lang="es-ES" smtClean="0"/>
              <a:pPr fontAlgn="base">
                <a:spcBef>
                  <a:spcPct val="0"/>
                </a:spcBef>
                <a:spcAft>
                  <a:spcPct val="0"/>
                </a:spcAft>
                <a:defRPr/>
              </a:pPr>
              <a:t>5</a:t>
            </a:fld>
            <a:endParaRPr lang="es-E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01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C47A3D-1B7C-4E5A-9ADC-5D3C90D32580}" type="slidenum">
              <a:rPr lang="es-ES" smtClean="0"/>
              <a:pPr fontAlgn="base">
                <a:spcBef>
                  <a:spcPct val="0"/>
                </a:spcBef>
                <a:spcAft>
                  <a:spcPct val="0"/>
                </a:spcAft>
                <a:defRPr/>
              </a:pPr>
              <a:t>41</a:t>
            </a:fld>
            <a:endParaRPr lang="es-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11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BF285D-16A1-4809-9996-F2B2FCEF5676}" type="slidenum">
              <a:rPr lang="es-ES" smtClean="0"/>
              <a:pPr fontAlgn="base">
                <a:spcBef>
                  <a:spcPct val="0"/>
                </a:spcBef>
                <a:spcAft>
                  <a:spcPct val="0"/>
                </a:spcAft>
                <a:defRPr/>
              </a:pPr>
              <a:t>42</a:t>
            </a:fld>
            <a:endParaRPr lang="es-E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21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EB4B84-366D-4497-B43B-8CF75A27CCAB}" type="slidenum">
              <a:rPr lang="es-ES" smtClean="0"/>
              <a:pPr fontAlgn="base">
                <a:spcBef>
                  <a:spcPct val="0"/>
                </a:spcBef>
                <a:spcAft>
                  <a:spcPct val="0"/>
                </a:spcAft>
                <a:defRPr/>
              </a:pPr>
              <a:t>43</a:t>
            </a:fld>
            <a:endParaRPr lang="es-E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31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79FE58-978B-4041-A889-25CEDFA615C3}" type="slidenum">
              <a:rPr lang="es-ES" smtClean="0"/>
              <a:pPr fontAlgn="base">
                <a:spcBef>
                  <a:spcPct val="0"/>
                </a:spcBef>
                <a:spcAft>
                  <a:spcPct val="0"/>
                </a:spcAft>
                <a:defRPr/>
              </a:pPr>
              <a:t>44</a:t>
            </a:fld>
            <a:endParaRPr lang="es-E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42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C4DD22-9BA5-4BD0-A3E8-5B84BC5F8D12}" type="slidenum">
              <a:rPr lang="es-ES" smtClean="0"/>
              <a:pPr fontAlgn="base">
                <a:spcBef>
                  <a:spcPct val="0"/>
                </a:spcBef>
                <a:spcAft>
                  <a:spcPct val="0"/>
                </a:spcAft>
                <a:defRPr/>
              </a:pPr>
              <a:t>45</a:t>
            </a:fld>
            <a:endParaRPr lang="es-E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52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066EA1-08F1-46E7-AD53-87AF3B9EACCB}" type="slidenum">
              <a:rPr lang="es-ES" smtClean="0"/>
              <a:pPr fontAlgn="base">
                <a:spcBef>
                  <a:spcPct val="0"/>
                </a:spcBef>
                <a:spcAft>
                  <a:spcPct val="0"/>
                </a:spcAft>
                <a:defRPr/>
              </a:pPr>
              <a:t>46</a:t>
            </a:fld>
            <a:endParaRPr lang="es-E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62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411BA3-3E2D-41F2-8B50-FB0FA0AFD020}" type="slidenum">
              <a:rPr lang="es-ES" smtClean="0"/>
              <a:pPr fontAlgn="base">
                <a:spcBef>
                  <a:spcPct val="0"/>
                </a:spcBef>
                <a:spcAft>
                  <a:spcPct val="0"/>
                </a:spcAft>
                <a:defRPr/>
              </a:pPr>
              <a:t>47</a:t>
            </a:fld>
            <a:endParaRPr lang="es-E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72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9E6DFE-E3C3-4372-A01B-25230D2D24A4}" type="slidenum">
              <a:rPr lang="es-ES" smtClean="0"/>
              <a:pPr fontAlgn="base">
                <a:spcBef>
                  <a:spcPct val="0"/>
                </a:spcBef>
                <a:spcAft>
                  <a:spcPct val="0"/>
                </a:spcAft>
                <a:defRPr/>
              </a:pPr>
              <a:t>48</a:t>
            </a:fld>
            <a:endParaRPr lang="es-E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83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4471D7-429E-40D6-8440-A469D8640E8A}" type="slidenum">
              <a:rPr lang="es-ES" smtClean="0"/>
              <a:pPr fontAlgn="base">
                <a:spcBef>
                  <a:spcPct val="0"/>
                </a:spcBef>
                <a:spcAft>
                  <a:spcPct val="0"/>
                </a:spcAft>
                <a:defRPr/>
              </a:pPr>
              <a:t>49</a:t>
            </a:fld>
            <a:endParaRPr lang="es-E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93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8B300F-0F22-4CAF-9442-C7ED5B9AA41F}" type="slidenum">
              <a:rPr lang="es-ES" smtClean="0"/>
              <a:pPr fontAlgn="base">
                <a:spcBef>
                  <a:spcPct val="0"/>
                </a:spcBef>
                <a:spcAft>
                  <a:spcPct val="0"/>
                </a:spcAft>
                <a:defRPr/>
              </a:pPr>
              <a:t>50</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ADCA25-BD7A-49A7-BA2E-EE96F5073DF8}" type="slidenum">
              <a:rPr lang="es-ES" smtClean="0"/>
              <a:pPr fontAlgn="base">
                <a:spcBef>
                  <a:spcPct val="0"/>
                </a:spcBef>
                <a:spcAft>
                  <a:spcPct val="0"/>
                </a:spcAft>
                <a:defRPr/>
              </a:pPr>
              <a:t>6</a:t>
            </a:fld>
            <a:endParaRPr lang="es-E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03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D76B56-3095-477A-BBCF-C02BF55A0626}" type="slidenum">
              <a:rPr lang="es-ES" smtClean="0"/>
              <a:pPr fontAlgn="base">
                <a:spcBef>
                  <a:spcPct val="0"/>
                </a:spcBef>
                <a:spcAft>
                  <a:spcPct val="0"/>
                </a:spcAft>
                <a:defRPr/>
              </a:pPr>
              <a:t>51</a:t>
            </a:fld>
            <a:endParaRPr lang="es-E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13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09A051-7AD3-42D9-B4CF-B4E249D8B259}" type="slidenum">
              <a:rPr lang="es-ES" smtClean="0"/>
              <a:pPr fontAlgn="base">
                <a:spcBef>
                  <a:spcPct val="0"/>
                </a:spcBef>
                <a:spcAft>
                  <a:spcPct val="0"/>
                </a:spcAft>
                <a:defRPr/>
              </a:pPr>
              <a:t>52</a:t>
            </a:fld>
            <a:endParaRPr lang="es-E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2D9CE3-B82F-49EB-A1C9-35BEDF386724}" type="slidenum">
              <a:rPr lang="es-ES" smtClean="0"/>
              <a:pPr fontAlgn="base">
                <a:spcBef>
                  <a:spcPct val="0"/>
                </a:spcBef>
                <a:spcAft>
                  <a:spcPct val="0"/>
                </a:spcAft>
                <a:defRPr/>
              </a:pPr>
              <a:t>53</a:t>
            </a:fld>
            <a:endParaRPr lang="es-E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34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2F40D8-1EB6-4A19-8252-8321B421AA7B}" type="slidenum">
              <a:rPr lang="es-ES" smtClean="0"/>
              <a:pPr fontAlgn="base">
                <a:spcBef>
                  <a:spcPct val="0"/>
                </a:spcBef>
                <a:spcAft>
                  <a:spcPct val="0"/>
                </a:spcAft>
                <a:defRPr/>
              </a:pPr>
              <a:t>54</a:t>
            </a:fld>
            <a:endParaRPr lang="es-E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44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A61CFD-DACC-42A8-8C35-675CD670E506}" type="slidenum">
              <a:rPr lang="es-ES" smtClean="0"/>
              <a:pPr fontAlgn="base">
                <a:spcBef>
                  <a:spcPct val="0"/>
                </a:spcBef>
                <a:spcAft>
                  <a:spcPct val="0"/>
                </a:spcAft>
                <a:defRPr/>
              </a:pPr>
              <a:t>55</a:t>
            </a:fld>
            <a:endParaRPr lang="es-E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54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D57354-CAE8-41F8-A115-85038AF7F2E9}" type="slidenum">
              <a:rPr lang="es-ES" smtClean="0"/>
              <a:pPr fontAlgn="base">
                <a:spcBef>
                  <a:spcPct val="0"/>
                </a:spcBef>
                <a:spcAft>
                  <a:spcPct val="0"/>
                </a:spcAft>
                <a:defRPr/>
              </a:pPr>
              <a:t>56</a:t>
            </a:fld>
            <a:endParaRPr lang="es-E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64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0CFD57-6EF5-4CF1-A99D-58B7C35E9EA5}" type="slidenum">
              <a:rPr lang="es-ES" smtClean="0"/>
              <a:pPr fontAlgn="base">
                <a:spcBef>
                  <a:spcPct val="0"/>
                </a:spcBef>
                <a:spcAft>
                  <a:spcPct val="0"/>
                </a:spcAft>
                <a:defRPr/>
              </a:pPr>
              <a:t>57</a:t>
            </a:fld>
            <a:endParaRPr lang="es-E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75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528650-1A8A-424A-8754-D296724E3370}" type="slidenum">
              <a:rPr lang="es-ES" smtClean="0"/>
              <a:pPr fontAlgn="base">
                <a:spcBef>
                  <a:spcPct val="0"/>
                </a:spcBef>
                <a:spcAft>
                  <a:spcPct val="0"/>
                </a:spcAft>
                <a:defRPr/>
              </a:pPr>
              <a:t>58</a:t>
            </a:fld>
            <a:endParaRPr lang="es-E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85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9D4B0-8D52-49AB-8592-AB3ECD04E386}" type="slidenum">
              <a:rPr lang="es-ES" smtClean="0"/>
              <a:pPr fontAlgn="base">
                <a:spcBef>
                  <a:spcPct val="0"/>
                </a:spcBef>
                <a:spcAft>
                  <a:spcPct val="0"/>
                </a:spcAft>
                <a:defRPr/>
              </a:pPr>
              <a:t>59</a:t>
            </a:fld>
            <a:endParaRPr lang="es-E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95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1B0E0C-1EE6-4E7D-9864-150FD6FE176C}" type="slidenum">
              <a:rPr lang="es-ES" smtClean="0"/>
              <a:pPr fontAlgn="base">
                <a:spcBef>
                  <a:spcPct val="0"/>
                </a:spcBef>
                <a:spcAft>
                  <a:spcPct val="0"/>
                </a:spcAft>
                <a:defRPr/>
              </a:pPr>
              <a:t>60</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ADCA25-BD7A-49A7-BA2E-EE96F5073DF8}" type="slidenum">
              <a:rPr lang="es-ES" smtClean="0"/>
              <a:pPr fontAlgn="base">
                <a:spcBef>
                  <a:spcPct val="0"/>
                </a:spcBef>
                <a:spcAft>
                  <a:spcPct val="0"/>
                </a:spcAft>
                <a:defRPr/>
              </a:pPr>
              <a:t>7</a:t>
            </a:fld>
            <a:endParaRPr lang="es-E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05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8F9204-598C-4542-8C7C-06CF374BF6B7}" type="slidenum">
              <a:rPr lang="es-ES" smtClean="0"/>
              <a:pPr fontAlgn="base">
                <a:spcBef>
                  <a:spcPct val="0"/>
                </a:spcBef>
                <a:spcAft>
                  <a:spcPct val="0"/>
                </a:spcAft>
                <a:defRPr/>
              </a:pPr>
              <a:t>61</a:t>
            </a:fld>
            <a:endParaRPr lang="es-E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C50F90-0CBE-4F68-88AA-1785ED74F837}" type="slidenum">
              <a:rPr lang="es-ES" smtClean="0"/>
              <a:pPr fontAlgn="base">
                <a:spcBef>
                  <a:spcPct val="0"/>
                </a:spcBef>
                <a:spcAft>
                  <a:spcPct val="0"/>
                </a:spcAft>
                <a:defRPr/>
              </a:pPr>
              <a:t>62</a:t>
            </a:fld>
            <a:endParaRPr lang="es-E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C50F90-0CBE-4F68-88AA-1785ED74F837}" type="slidenum">
              <a:rPr lang="es-ES" smtClean="0"/>
              <a:pPr fontAlgn="base">
                <a:spcBef>
                  <a:spcPct val="0"/>
                </a:spcBef>
                <a:spcAft>
                  <a:spcPct val="0"/>
                </a:spcAft>
                <a:defRPr/>
              </a:pPr>
              <a:t>63</a:t>
            </a:fld>
            <a:endParaRPr lang="es-E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C50F90-0CBE-4F68-88AA-1785ED74F837}" type="slidenum">
              <a:rPr lang="es-ES" smtClean="0"/>
              <a:pPr fontAlgn="base">
                <a:spcBef>
                  <a:spcPct val="0"/>
                </a:spcBef>
                <a:spcAft>
                  <a:spcPct val="0"/>
                </a:spcAft>
                <a:defRPr/>
              </a:pPr>
              <a:t>64</a:t>
            </a:fld>
            <a:endParaRPr lang="es-E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C50F90-0CBE-4F68-88AA-1785ED74F837}" type="slidenum">
              <a:rPr lang="es-ES" smtClean="0"/>
              <a:pPr fontAlgn="base">
                <a:spcBef>
                  <a:spcPct val="0"/>
                </a:spcBef>
                <a:spcAft>
                  <a:spcPct val="0"/>
                </a:spcAft>
                <a:defRPr/>
              </a:pPr>
              <a:t>65</a:t>
            </a:fld>
            <a:endParaRPr lang="es-E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ADCA25-BD7A-49A7-BA2E-EE96F5073DF8}" type="slidenum">
              <a:rPr lang="es-ES" smtClean="0"/>
              <a:pPr fontAlgn="base">
                <a:spcBef>
                  <a:spcPct val="0"/>
                </a:spcBef>
                <a:spcAft>
                  <a:spcPct val="0"/>
                </a:spcAft>
                <a:defRPr/>
              </a:pPr>
              <a:t>66</a:t>
            </a:fld>
            <a:endParaRPr lang="es-E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C50F90-0CBE-4F68-88AA-1785ED74F837}" type="slidenum">
              <a:rPr lang="es-ES" smtClean="0"/>
              <a:pPr fontAlgn="base">
                <a:spcBef>
                  <a:spcPct val="0"/>
                </a:spcBef>
                <a:spcAft>
                  <a:spcPct val="0"/>
                </a:spcAft>
                <a:defRPr/>
              </a:pPr>
              <a:t>67</a:t>
            </a:fld>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ADCA25-BD7A-49A7-BA2E-EE96F5073DF8}" type="slidenum">
              <a:rPr lang="es-ES" smtClean="0"/>
              <a:pPr fontAlgn="base">
                <a:spcBef>
                  <a:spcPct val="0"/>
                </a:spcBef>
                <a:spcAft>
                  <a:spcPct val="0"/>
                </a:spcAft>
                <a:defRPr/>
              </a:pPr>
              <a:t>8</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ADCA25-BD7A-49A7-BA2E-EE96F5073DF8}" type="slidenum">
              <a:rPr lang="es-ES" smtClean="0"/>
              <a:pPr fontAlgn="base">
                <a:spcBef>
                  <a:spcPct val="0"/>
                </a:spcBef>
                <a:spcAft>
                  <a:spcPct val="0"/>
                </a:spcAft>
                <a:defRPr/>
              </a:pPr>
              <a:t>9</a:t>
            </a:fld>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ADCA25-BD7A-49A7-BA2E-EE96F5073DF8}" type="slidenum">
              <a:rPr lang="es-ES" smtClean="0"/>
              <a:pPr fontAlgn="base">
                <a:spcBef>
                  <a:spcPct val="0"/>
                </a:spcBef>
                <a:spcAft>
                  <a:spcPct val="0"/>
                </a:spcAft>
                <a:defRPr/>
              </a:pPr>
              <a:t>10</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u-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u-ES"/>
          </a:p>
        </p:txBody>
      </p:sp>
      <p:sp>
        <p:nvSpPr>
          <p:cNvPr id="4" name="3 Marcador de fecha"/>
          <p:cNvSpPr>
            <a:spLocks noGrp="1"/>
          </p:cNvSpPr>
          <p:nvPr>
            <p:ph type="dt" sz="half" idx="10"/>
          </p:nvPr>
        </p:nvSpPr>
        <p:spPr/>
        <p:txBody>
          <a:bodyPr/>
          <a:lstStyle/>
          <a:p>
            <a:fld id="{CE2A7C45-7B70-4FC4-ABD6-AFBE1C3AA464}" type="datetimeFigureOut">
              <a:rPr lang="eu-ES" smtClean="0"/>
              <a:pPr/>
              <a:t>2017/03/14</a:t>
            </a:fld>
            <a:endParaRPr lang="eu-ES"/>
          </a:p>
        </p:txBody>
      </p:sp>
      <p:sp>
        <p:nvSpPr>
          <p:cNvPr id="5" name="4 Marcador de pie de página"/>
          <p:cNvSpPr>
            <a:spLocks noGrp="1"/>
          </p:cNvSpPr>
          <p:nvPr>
            <p:ph type="ftr" sz="quarter" idx="11"/>
          </p:nvPr>
        </p:nvSpPr>
        <p:spPr/>
        <p:txBody>
          <a:bodyPr/>
          <a:lstStyle/>
          <a:p>
            <a:endParaRPr lang="eu-ES"/>
          </a:p>
        </p:txBody>
      </p:sp>
      <p:sp>
        <p:nvSpPr>
          <p:cNvPr id="6" name="5 Marcador de número de diapositiva"/>
          <p:cNvSpPr>
            <a:spLocks noGrp="1"/>
          </p:cNvSpPr>
          <p:nvPr>
            <p:ph type="sldNum" sz="quarter" idx="12"/>
          </p:nvPr>
        </p:nvSpPr>
        <p:spPr/>
        <p:txBody>
          <a:bodyPr/>
          <a:lstStyle/>
          <a:p>
            <a:fld id="{D3DF595D-CFBF-4D96-B1ED-4646FF53A156}" type="slidenum">
              <a:rPr lang="eu-ES" smtClean="0"/>
              <a:pPr/>
              <a:t>‹Nº›</a:t>
            </a:fld>
            <a:endParaRPr lang="eu-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u-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u-ES"/>
          </a:p>
        </p:txBody>
      </p:sp>
      <p:sp>
        <p:nvSpPr>
          <p:cNvPr id="4" name="3 Marcador de fecha"/>
          <p:cNvSpPr>
            <a:spLocks noGrp="1"/>
          </p:cNvSpPr>
          <p:nvPr>
            <p:ph type="dt" sz="half" idx="10"/>
          </p:nvPr>
        </p:nvSpPr>
        <p:spPr/>
        <p:txBody>
          <a:bodyPr/>
          <a:lstStyle/>
          <a:p>
            <a:fld id="{CE2A7C45-7B70-4FC4-ABD6-AFBE1C3AA464}" type="datetimeFigureOut">
              <a:rPr lang="eu-ES" smtClean="0"/>
              <a:pPr/>
              <a:t>2017/03/14</a:t>
            </a:fld>
            <a:endParaRPr lang="eu-ES"/>
          </a:p>
        </p:txBody>
      </p:sp>
      <p:sp>
        <p:nvSpPr>
          <p:cNvPr id="5" name="4 Marcador de pie de página"/>
          <p:cNvSpPr>
            <a:spLocks noGrp="1"/>
          </p:cNvSpPr>
          <p:nvPr>
            <p:ph type="ftr" sz="quarter" idx="11"/>
          </p:nvPr>
        </p:nvSpPr>
        <p:spPr/>
        <p:txBody>
          <a:bodyPr/>
          <a:lstStyle/>
          <a:p>
            <a:endParaRPr lang="eu-ES"/>
          </a:p>
        </p:txBody>
      </p:sp>
      <p:sp>
        <p:nvSpPr>
          <p:cNvPr id="6" name="5 Marcador de número de diapositiva"/>
          <p:cNvSpPr>
            <a:spLocks noGrp="1"/>
          </p:cNvSpPr>
          <p:nvPr>
            <p:ph type="sldNum" sz="quarter" idx="12"/>
          </p:nvPr>
        </p:nvSpPr>
        <p:spPr/>
        <p:txBody>
          <a:bodyPr/>
          <a:lstStyle/>
          <a:p>
            <a:fld id="{D3DF595D-CFBF-4D96-B1ED-4646FF53A156}" type="slidenum">
              <a:rPr lang="eu-ES" smtClean="0"/>
              <a:pPr/>
              <a:t>‹Nº›</a:t>
            </a:fld>
            <a:endParaRPr lang="eu-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u-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u-ES"/>
          </a:p>
        </p:txBody>
      </p:sp>
      <p:sp>
        <p:nvSpPr>
          <p:cNvPr id="4" name="3 Marcador de fecha"/>
          <p:cNvSpPr>
            <a:spLocks noGrp="1"/>
          </p:cNvSpPr>
          <p:nvPr>
            <p:ph type="dt" sz="half" idx="10"/>
          </p:nvPr>
        </p:nvSpPr>
        <p:spPr/>
        <p:txBody>
          <a:bodyPr/>
          <a:lstStyle/>
          <a:p>
            <a:fld id="{CE2A7C45-7B70-4FC4-ABD6-AFBE1C3AA464}" type="datetimeFigureOut">
              <a:rPr lang="eu-ES" smtClean="0"/>
              <a:pPr/>
              <a:t>2017/03/14</a:t>
            </a:fld>
            <a:endParaRPr lang="eu-ES"/>
          </a:p>
        </p:txBody>
      </p:sp>
      <p:sp>
        <p:nvSpPr>
          <p:cNvPr id="5" name="4 Marcador de pie de página"/>
          <p:cNvSpPr>
            <a:spLocks noGrp="1"/>
          </p:cNvSpPr>
          <p:nvPr>
            <p:ph type="ftr" sz="quarter" idx="11"/>
          </p:nvPr>
        </p:nvSpPr>
        <p:spPr/>
        <p:txBody>
          <a:bodyPr/>
          <a:lstStyle/>
          <a:p>
            <a:endParaRPr lang="eu-ES"/>
          </a:p>
        </p:txBody>
      </p:sp>
      <p:sp>
        <p:nvSpPr>
          <p:cNvPr id="6" name="5 Marcador de número de diapositiva"/>
          <p:cNvSpPr>
            <a:spLocks noGrp="1"/>
          </p:cNvSpPr>
          <p:nvPr>
            <p:ph type="sldNum" sz="quarter" idx="12"/>
          </p:nvPr>
        </p:nvSpPr>
        <p:spPr/>
        <p:txBody>
          <a:bodyPr/>
          <a:lstStyle/>
          <a:p>
            <a:fld id="{D3DF595D-CFBF-4D96-B1ED-4646FF53A156}" type="slidenum">
              <a:rPr lang="eu-ES" smtClean="0"/>
              <a:pPr/>
              <a:t>‹Nº›</a:t>
            </a:fld>
            <a:endParaRPr lang="eu-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u-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u-ES"/>
          </a:p>
        </p:txBody>
      </p:sp>
      <p:sp>
        <p:nvSpPr>
          <p:cNvPr id="4" name="3 Marcador de fecha"/>
          <p:cNvSpPr>
            <a:spLocks noGrp="1"/>
          </p:cNvSpPr>
          <p:nvPr>
            <p:ph type="dt" sz="half" idx="10"/>
          </p:nvPr>
        </p:nvSpPr>
        <p:spPr/>
        <p:txBody>
          <a:bodyPr/>
          <a:lstStyle/>
          <a:p>
            <a:fld id="{CE2A7C45-7B70-4FC4-ABD6-AFBE1C3AA464}" type="datetimeFigureOut">
              <a:rPr lang="eu-ES" smtClean="0"/>
              <a:pPr/>
              <a:t>2017/03/14</a:t>
            </a:fld>
            <a:endParaRPr lang="eu-ES"/>
          </a:p>
        </p:txBody>
      </p:sp>
      <p:sp>
        <p:nvSpPr>
          <p:cNvPr id="5" name="4 Marcador de pie de página"/>
          <p:cNvSpPr>
            <a:spLocks noGrp="1"/>
          </p:cNvSpPr>
          <p:nvPr>
            <p:ph type="ftr" sz="quarter" idx="11"/>
          </p:nvPr>
        </p:nvSpPr>
        <p:spPr/>
        <p:txBody>
          <a:bodyPr/>
          <a:lstStyle/>
          <a:p>
            <a:endParaRPr lang="eu-ES"/>
          </a:p>
        </p:txBody>
      </p:sp>
      <p:sp>
        <p:nvSpPr>
          <p:cNvPr id="6" name="5 Marcador de número de diapositiva"/>
          <p:cNvSpPr>
            <a:spLocks noGrp="1"/>
          </p:cNvSpPr>
          <p:nvPr>
            <p:ph type="sldNum" sz="quarter" idx="12"/>
          </p:nvPr>
        </p:nvSpPr>
        <p:spPr/>
        <p:txBody>
          <a:bodyPr/>
          <a:lstStyle/>
          <a:p>
            <a:fld id="{D3DF595D-CFBF-4D96-B1ED-4646FF53A156}" type="slidenum">
              <a:rPr lang="eu-ES" smtClean="0"/>
              <a:pPr/>
              <a:t>‹Nº›</a:t>
            </a:fld>
            <a:endParaRPr lang="eu-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u-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2A7C45-7B70-4FC4-ABD6-AFBE1C3AA464}" type="datetimeFigureOut">
              <a:rPr lang="eu-ES" smtClean="0"/>
              <a:pPr/>
              <a:t>2017/03/14</a:t>
            </a:fld>
            <a:endParaRPr lang="eu-ES"/>
          </a:p>
        </p:txBody>
      </p:sp>
      <p:sp>
        <p:nvSpPr>
          <p:cNvPr id="5" name="4 Marcador de pie de página"/>
          <p:cNvSpPr>
            <a:spLocks noGrp="1"/>
          </p:cNvSpPr>
          <p:nvPr>
            <p:ph type="ftr" sz="quarter" idx="11"/>
          </p:nvPr>
        </p:nvSpPr>
        <p:spPr/>
        <p:txBody>
          <a:bodyPr/>
          <a:lstStyle/>
          <a:p>
            <a:endParaRPr lang="eu-ES"/>
          </a:p>
        </p:txBody>
      </p:sp>
      <p:sp>
        <p:nvSpPr>
          <p:cNvPr id="6" name="5 Marcador de número de diapositiva"/>
          <p:cNvSpPr>
            <a:spLocks noGrp="1"/>
          </p:cNvSpPr>
          <p:nvPr>
            <p:ph type="sldNum" sz="quarter" idx="12"/>
          </p:nvPr>
        </p:nvSpPr>
        <p:spPr/>
        <p:txBody>
          <a:bodyPr/>
          <a:lstStyle/>
          <a:p>
            <a:fld id="{D3DF595D-CFBF-4D96-B1ED-4646FF53A156}" type="slidenum">
              <a:rPr lang="eu-ES" smtClean="0"/>
              <a:pPr/>
              <a:t>‹Nº›</a:t>
            </a:fld>
            <a:endParaRPr lang="eu-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u-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u-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u-ES"/>
          </a:p>
        </p:txBody>
      </p:sp>
      <p:sp>
        <p:nvSpPr>
          <p:cNvPr id="5" name="4 Marcador de fecha"/>
          <p:cNvSpPr>
            <a:spLocks noGrp="1"/>
          </p:cNvSpPr>
          <p:nvPr>
            <p:ph type="dt" sz="half" idx="10"/>
          </p:nvPr>
        </p:nvSpPr>
        <p:spPr/>
        <p:txBody>
          <a:bodyPr/>
          <a:lstStyle/>
          <a:p>
            <a:fld id="{CE2A7C45-7B70-4FC4-ABD6-AFBE1C3AA464}" type="datetimeFigureOut">
              <a:rPr lang="eu-ES" smtClean="0"/>
              <a:pPr/>
              <a:t>2017/03/14</a:t>
            </a:fld>
            <a:endParaRPr lang="eu-ES"/>
          </a:p>
        </p:txBody>
      </p:sp>
      <p:sp>
        <p:nvSpPr>
          <p:cNvPr id="6" name="5 Marcador de pie de página"/>
          <p:cNvSpPr>
            <a:spLocks noGrp="1"/>
          </p:cNvSpPr>
          <p:nvPr>
            <p:ph type="ftr" sz="quarter" idx="11"/>
          </p:nvPr>
        </p:nvSpPr>
        <p:spPr/>
        <p:txBody>
          <a:bodyPr/>
          <a:lstStyle/>
          <a:p>
            <a:endParaRPr lang="eu-ES"/>
          </a:p>
        </p:txBody>
      </p:sp>
      <p:sp>
        <p:nvSpPr>
          <p:cNvPr id="7" name="6 Marcador de número de diapositiva"/>
          <p:cNvSpPr>
            <a:spLocks noGrp="1"/>
          </p:cNvSpPr>
          <p:nvPr>
            <p:ph type="sldNum" sz="quarter" idx="12"/>
          </p:nvPr>
        </p:nvSpPr>
        <p:spPr/>
        <p:txBody>
          <a:bodyPr/>
          <a:lstStyle/>
          <a:p>
            <a:fld id="{D3DF595D-CFBF-4D96-B1ED-4646FF53A156}" type="slidenum">
              <a:rPr lang="eu-ES" smtClean="0"/>
              <a:pPr/>
              <a:t>‹Nº›</a:t>
            </a:fld>
            <a:endParaRPr lang="eu-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u-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u-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u-ES"/>
          </a:p>
        </p:txBody>
      </p:sp>
      <p:sp>
        <p:nvSpPr>
          <p:cNvPr id="7" name="6 Marcador de fecha"/>
          <p:cNvSpPr>
            <a:spLocks noGrp="1"/>
          </p:cNvSpPr>
          <p:nvPr>
            <p:ph type="dt" sz="half" idx="10"/>
          </p:nvPr>
        </p:nvSpPr>
        <p:spPr/>
        <p:txBody>
          <a:bodyPr/>
          <a:lstStyle/>
          <a:p>
            <a:fld id="{CE2A7C45-7B70-4FC4-ABD6-AFBE1C3AA464}" type="datetimeFigureOut">
              <a:rPr lang="eu-ES" smtClean="0"/>
              <a:pPr/>
              <a:t>2017/03/14</a:t>
            </a:fld>
            <a:endParaRPr lang="eu-ES"/>
          </a:p>
        </p:txBody>
      </p:sp>
      <p:sp>
        <p:nvSpPr>
          <p:cNvPr id="8" name="7 Marcador de pie de página"/>
          <p:cNvSpPr>
            <a:spLocks noGrp="1"/>
          </p:cNvSpPr>
          <p:nvPr>
            <p:ph type="ftr" sz="quarter" idx="11"/>
          </p:nvPr>
        </p:nvSpPr>
        <p:spPr/>
        <p:txBody>
          <a:bodyPr/>
          <a:lstStyle/>
          <a:p>
            <a:endParaRPr lang="eu-ES"/>
          </a:p>
        </p:txBody>
      </p:sp>
      <p:sp>
        <p:nvSpPr>
          <p:cNvPr id="9" name="8 Marcador de número de diapositiva"/>
          <p:cNvSpPr>
            <a:spLocks noGrp="1"/>
          </p:cNvSpPr>
          <p:nvPr>
            <p:ph type="sldNum" sz="quarter" idx="12"/>
          </p:nvPr>
        </p:nvSpPr>
        <p:spPr/>
        <p:txBody>
          <a:bodyPr/>
          <a:lstStyle/>
          <a:p>
            <a:fld id="{D3DF595D-CFBF-4D96-B1ED-4646FF53A156}" type="slidenum">
              <a:rPr lang="eu-ES" smtClean="0"/>
              <a:pPr/>
              <a:t>‹Nº›</a:t>
            </a:fld>
            <a:endParaRPr lang="eu-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u-ES"/>
          </a:p>
        </p:txBody>
      </p:sp>
      <p:sp>
        <p:nvSpPr>
          <p:cNvPr id="3" name="2 Marcador de fecha"/>
          <p:cNvSpPr>
            <a:spLocks noGrp="1"/>
          </p:cNvSpPr>
          <p:nvPr>
            <p:ph type="dt" sz="half" idx="10"/>
          </p:nvPr>
        </p:nvSpPr>
        <p:spPr/>
        <p:txBody>
          <a:bodyPr/>
          <a:lstStyle/>
          <a:p>
            <a:fld id="{CE2A7C45-7B70-4FC4-ABD6-AFBE1C3AA464}" type="datetimeFigureOut">
              <a:rPr lang="eu-ES" smtClean="0"/>
              <a:pPr/>
              <a:t>2017/03/14</a:t>
            </a:fld>
            <a:endParaRPr lang="eu-ES"/>
          </a:p>
        </p:txBody>
      </p:sp>
      <p:sp>
        <p:nvSpPr>
          <p:cNvPr id="4" name="3 Marcador de pie de página"/>
          <p:cNvSpPr>
            <a:spLocks noGrp="1"/>
          </p:cNvSpPr>
          <p:nvPr>
            <p:ph type="ftr" sz="quarter" idx="11"/>
          </p:nvPr>
        </p:nvSpPr>
        <p:spPr/>
        <p:txBody>
          <a:bodyPr/>
          <a:lstStyle/>
          <a:p>
            <a:endParaRPr lang="eu-ES"/>
          </a:p>
        </p:txBody>
      </p:sp>
      <p:sp>
        <p:nvSpPr>
          <p:cNvPr id="5" name="4 Marcador de número de diapositiva"/>
          <p:cNvSpPr>
            <a:spLocks noGrp="1"/>
          </p:cNvSpPr>
          <p:nvPr>
            <p:ph type="sldNum" sz="quarter" idx="12"/>
          </p:nvPr>
        </p:nvSpPr>
        <p:spPr/>
        <p:txBody>
          <a:bodyPr/>
          <a:lstStyle/>
          <a:p>
            <a:fld id="{D3DF595D-CFBF-4D96-B1ED-4646FF53A156}" type="slidenum">
              <a:rPr lang="eu-ES" smtClean="0"/>
              <a:pPr/>
              <a:t>‹Nº›</a:t>
            </a:fld>
            <a:endParaRPr lang="eu-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2A7C45-7B70-4FC4-ABD6-AFBE1C3AA464}" type="datetimeFigureOut">
              <a:rPr lang="eu-ES" smtClean="0"/>
              <a:pPr/>
              <a:t>2017/03/14</a:t>
            </a:fld>
            <a:endParaRPr lang="eu-ES"/>
          </a:p>
        </p:txBody>
      </p:sp>
      <p:sp>
        <p:nvSpPr>
          <p:cNvPr id="3" name="2 Marcador de pie de página"/>
          <p:cNvSpPr>
            <a:spLocks noGrp="1"/>
          </p:cNvSpPr>
          <p:nvPr>
            <p:ph type="ftr" sz="quarter" idx="11"/>
          </p:nvPr>
        </p:nvSpPr>
        <p:spPr/>
        <p:txBody>
          <a:bodyPr/>
          <a:lstStyle/>
          <a:p>
            <a:endParaRPr lang="eu-ES"/>
          </a:p>
        </p:txBody>
      </p:sp>
      <p:sp>
        <p:nvSpPr>
          <p:cNvPr id="4" name="3 Marcador de número de diapositiva"/>
          <p:cNvSpPr>
            <a:spLocks noGrp="1"/>
          </p:cNvSpPr>
          <p:nvPr>
            <p:ph type="sldNum" sz="quarter" idx="12"/>
          </p:nvPr>
        </p:nvSpPr>
        <p:spPr/>
        <p:txBody>
          <a:bodyPr/>
          <a:lstStyle/>
          <a:p>
            <a:fld id="{D3DF595D-CFBF-4D96-B1ED-4646FF53A156}" type="slidenum">
              <a:rPr lang="eu-ES" smtClean="0"/>
              <a:pPr/>
              <a:t>‹Nº›</a:t>
            </a:fld>
            <a:endParaRPr lang="eu-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u-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u-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2A7C45-7B70-4FC4-ABD6-AFBE1C3AA464}" type="datetimeFigureOut">
              <a:rPr lang="eu-ES" smtClean="0"/>
              <a:pPr/>
              <a:t>2017/03/14</a:t>
            </a:fld>
            <a:endParaRPr lang="eu-ES"/>
          </a:p>
        </p:txBody>
      </p:sp>
      <p:sp>
        <p:nvSpPr>
          <p:cNvPr id="6" name="5 Marcador de pie de página"/>
          <p:cNvSpPr>
            <a:spLocks noGrp="1"/>
          </p:cNvSpPr>
          <p:nvPr>
            <p:ph type="ftr" sz="quarter" idx="11"/>
          </p:nvPr>
        </p:nvSpPr>
        <p:spPr/>
        <p:txBody>
          <a:bodyPr/>
          <a:lstStyle/>
          <a:p>
            <a:endParaRPr lang="eu-ES"/>
          </a:p>
        </p:txBody>
      </p:sp>
      <p:sp>
        <p:nvSpPr>
          <p:cNvPr id="7" name="6 Marcador de número de diapositiva"/>
          <p:cNvSpPr>
            <a:spLocks noGrp="1"/>
          </p:cNvSpPr>
          <p:nvPr>
            <p:ph type="sldNum" sz="quarter" idx="12"/>
          </p:nvPr>
        </p:nvSpPr>
        <p:spPr/>
        <p:txBody>
          <a:bodyPr/>
          <a:lstStyle/>
          <a:p>
            <a:fld id="{D3DF595D-CFBF-4D96-B1ED-4646FF53A156}" type="slidenum">
              <a:rPr lang="eu-ES" smtClean="0"/>
              <a:pPr/>
              <a:t>‹Nº›</a:t>
            </a:fld>
            <a:endParaRPr lang="eu-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u-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u-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2A7C45-7B70-4FC4-ABD6-AFBE1C3AA464}" type="datetimeFigureOut">
              <a:rPr lang="eu-ES" smtClean="0"/>
              <a:pPr/>
              <a:t>2017/03/14</a:t>
            </a:fld>
            <a:endParaRPr lang="eu-ES"/>
          </a:p>
        </p:txBody>
      </p:sp>
      <p:sp>
        <p:nvSpPr>
          <p:cNvPr id="6" name="5 Marcador de pie de página"/>
          <p:cNvSpPr>
            <a:spLocks noGrp="1"/>
          </p:cNvSpPr>
          <p:nvPr>
            <p:ph type="ftr" sz="quarter" idx="11"/>
          </p:nvPr>
        </p:nvSpPr>
        <p:spPr/>
        <p:txBody>
          <a:bodyPr/>
          <a:lstStyle/>
          <a:p>
            <a:endParaRPr lang="eu-ES"/>
          </a:p>
        </p:txBody>
      </p:sp>
      <p:sp>
        <p:nvSpPr>
          <p:cNvPr id="7" name="6 Marcador de número de diapositiva"/>
          <p:cNvSpPr>
            <a:spLocks noGrp="1"/>
          </p:cNvSpPr>
          <p:nvPr>
            <p:ph type="sldNum" sz="quarter" idx="12"/>
          </p:nvPr>
        </p:nvSpPr>
        <p:spPr/>
        <p:txBody>
          <a:bodyPr/>
          <a:lstStyle/>
          <a:p>
            <a:fld id="{D3DF595D-CFBF-4D96-B1ED-4646FF53A156}" type="slidenum">
              <a:rPr lang="eu-ES" smtClean="0"/>
              <a:pPr/>
              <a:t>‹Nº›</a:t>
            </a:fld>
            <a:endParaRPr lang="eu-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u-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u-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A7C45-7B70-4FC4-ABD6-AFBE1C3AA464}" type="datetimeFigureOut">
              <a:rPr lang="eu-ES" smtClean="0"/>
              <a:pPr/>
              <a:t>2017/03/14</a:t>
            </a:fld>
            <a:endParaRPr lang="eu-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u-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F595D-CFBF-4D96-B1ED-4646FF53A156}" type="slidenum">
              <a:rPr lang="eu-ES" smtClean="0"/>
              <a:pPr/>
              <a:t>‹Nº›</a:t>
            </a:fld>
            <a:endParaRPr lang="eu-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jpeg"/><Relationship Id="rId9" Type="http://schemas.openxmlformats.org/officeDocument/2006/relationships/hyperlink" Target="https://www.youtube.com/watch?v=46W_CQIcKG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diagramLayout" Target="../diagrams/layout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1.jpeg"/><Relationship Id="rId9" Type="http://schemas.openxmlformats.org/officeDocument/2006/relationships/diagramColors" Target="../diagrams/colors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jpeg"/><Relationship Id="rId7" Type="http://schemas.openxmlformats.org/officeDocument/2006/relationships/diagramLayout" Target="../diagrams/layout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1.jpeg"/><Relationship Id="rId10" Type="http://schemas.microsoft.com/office/2007/relationships/diagramDrawing" Target="../diagrams/drawing2.xml"/><Relationship Id="rId4" Type="http://schemas.openxmlformats.org/officeDocument/2006/relationships/image" Target="../media/image8.png"/><Relationship Id="rId9" Type="http://schemas.openxmlformats.org/officeDocument/2006/relationships/diagramColors" Target="../diagrams/colors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jpeg"/><Relationship Id="rId7" Type="http://schemas.openxmlformats.org/officeDocument/2006/relationships/diagramLayout" Target="../diagrams/layout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3.png"/><Relationship Id="rId10" Type="http://schemas.microsoft.com/office/2007/relationships/diagramDrawing" Target="../diagrams/drawing3.xml"/><Relationship Id="rId4" Type="http://schemas.openxmlformats.org/officeDocument/2006/relationships/image" Target="../media/image1.jpeg"/><Relationship Id="rId9" Type="http://schemas.openxmlformats.org/officeDocument/2006/relationships/diagramColors" Target="../diagrams/colors3.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jpeg"/><Relationship Id="rId7" Type="http://schemas.openxmlformats.org/officeDocument/2006/relationships/diagramLayout" Target="../diagrams/layout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3.png"/><Relationship Id="rId10" Type="http://schemas.microsoft.com/office/2007/relationships/diagramDrawing" Target="../diagrams/drawing4.xml"/><Relationship Id="rId4" Type="http://schemas.openxmlformats.org/officeDocument/2006/relationships/image" Target="../media/image1.jpeg"/><Relationship Id="rId9" Type="http://schemas.openxmlformats.org/officeDocument/2006/relationships/diagramColors" Target="../diagrams/colors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openxmlformats.org/officeDocument/2006/relationships/hyperlink" Target="mailto:juan.aldaz@ehu.eus"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700808"/>
            <a:ext cx="7772400" cy="1470025"/>
          </a:xfrm>
        </p:spPr>
        <p:txBody>
          <a:bodyPr>
            <a:noAutofit/>
          </a:bodyPr>
          <a:lstStyle/>
          <a:p>
            <a:r>
              <a:rPr lang="es-ES" sz="5400" dirty="0" smtClean="0">
                <a:solidFill>
                  <a:schemeClr val="accent1">
                    <a:lumMod val="50000"/>
                  </a:schemeClr>
                </a:solidFill>
              </a:rPr>
              <a:t/>
            </a:r>
            <a:br>
              <a:rPr lang="es-ES" sz="5400" dirty="0" smtClean="0">
                <a:solidFill>
                  <a:schemeClr val="accent1">
                    <a:lumMod val="50000"/>
                  </a:schemeClr>
                </a:solidFill>
              </a:rPr>
            </a:br>
            <a:r>
              <a:rPr lang="es-ES" sz="5400" dirty="0" smtClean="0">
                <a:solidFill>
                  <a:schemeClr val="accent1">
                    <a:lumMod val="50000"/>
                  </a:schemeClr>
                </a:solidFill>
              </a:rPr>
              <a:t>Clínica Jurídica por la Justicia Social</a:t>
            </a:r>
            <a:r>
              <a:rPr lang="es-ES" sz="3200" dirty="0" smtClean="0">
                <a:solidFill>
                  <a:schemeClr val="accent1">
                    <a:lumMod val="50000"/>
                  </a:schemeClr>
                </a:solidFill>
              </a:rPr>
              <a:t/>
            </a:r>
            <a:br>
              <a:rPr lang="es-ES" sz="3200" dirty="0" smtClean="0">
                <a:solidFill>
                  <a:schemeClr val="accent1">
                    <a:lumMod val="50000"/>
                  </a:schemeClr>
                </a:solidFill>
              </a:rPr>
            </a:br>
            <a:r>
              <a:rPr lang="es-ES" sz="3200" i="1" dirty="0" smtClean="0"/>
              <a:t> </a:t>
            </a:r>
            <a:r>
              <a:rPr lang="es-ES" sz="4800" b="1" i="1" dirty="0" smtClean="0">
                <a:solidFill>
                  <a:srgbClr val="FF0000"/>
                </a:solidFill>
              </a:rPr>
              <a:t>La Entrevista en Profundidad  </a:t>
            </a:r>
            <a:r>
              <a:rPr lang="es-ES" sz="3200" b="1" dirty="0" smtClean="0"/>
              <a:t/>
            </a:r>
            <a:br>
              <a:rPr lang="es-ES" sz="3200" b="1" dirty="0" smtClean="0"/>
            </a:br>
            <a:endParaRPr lang="eu-ES" sz="3200" b="1" dirty="0">
              <a:solidFill>
                <a:srgbClr val="FFC000"/>
              </a:solidFill>
            </a:endParaRPr>
          </a:p>
        </p:txBody>
      </p:sp>
      <p:sp>
        <p:nvSpPr>
          <p:cNvPr id="3" name="2 Subtítulo"/>
          <p:cNvSpPr>
            <a:spLocks noGrp="1"/>
          </p:cNvSpPr>
          <p:nvPr>
            <p:ph type="subTitle" idx="1"/>
          </p:nvPr>
        </p:nvSpPr>
        <p:spPr>
          <a:xfrm>
            <a:off x="1403648" y="4509120"/>
            <a:ext cx="6400800" cy="1752600"/>
          </a:xfrm>
        </p:spPr>
        <p:txBody>
          <a:bodyPr>
            <a:normAutofit fontScale="85000" lnSpcReduction="20000"/>
          </a:bodyPr>
          <a:lstStyle/>
          <a:p>
            <a:r>
              <a:rPr lang="es-ES" sz="3500" b="1" dirty="0" smtClean="0"/>
              <a:t>Actividades de formación </a:t>
            </a:r>
          </a:p>
          <a:p>
            <a:r>
              <a:rPr lang="es-ES" sz="3500" b="1" dirty="0" smtClean="0"/>
              <a:t>Curso 2016-2017</a:t>
            </a:r>
          </a:p>
          <a:p>
            <a:endParaRPr lang="es-ES" b="1" dirty="0" smtClean="0"/>
          </a:p>
          <a:p>
            <a:r>
              <a:rPr lang="es-ES" b="0" i="1" dirty="0" smtClean="0"/>
              <a:t>Juan Aldaz Arregui</a:t>
            </a:r>
            <a:endParaRPr lang="eu-ES" i="1" dirty="0"/>
          </a:p>
        </p:txBody>
      </p:sp>
      <p:pic>
        <p:nvPicPr>
          <p:cNvPr id="1026" name="Picture 2" descr="http://www.ehu.eus/image/image_gallery?uuid=b64405a2-1547-481c-9890-8d6fd72c7bc1&amp;groupId=1734204&amp;t=1480499506855"/>
          <p:cNvPicPr>
            <a:picLocks noChangeAspect="1" noChangeArrowheads="1"/>
          </p:cNvPicPr>
          <p:nvPr/>
        </p:nvPicPr>
        <p:blipFill>
          <a:blip r:embed="rId2" cstate="print"/>
          <a:srcRect/>
          <a:stretch>
            <a:fillRect/>
          </a:stretch>
        </p:blipFill>
        <p:spPr bwMode="auto">
          <a:xfrm>
            <a:off x="251520" y="5949280"/>
            <a:ext cx="1200132" cy="648072"/>
          </a:xfrm>
          <a:prstGeom prst="rect">
            <a:avLst/>
          </a:prstGeom>
          <a:noFill/>
        </p:spPr>
      </p:pic>
      <p:pic>
        <p:nvPicPr>
          <p:cNvPr id="5"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a:bodyPr>
          <a:lstStyle/>
          <a:p>
            <a:pPr algn="l" eaLnBrk="1" hangingPunct="1"/>
            <a:r>
              <a:rPr lang="es-ES" dirty="0" smtClean="0">
                <a:solidFill>
                  <a:schemeClr val="bg1">
                    <a:lumMod val="85000"/>
                  </a:schemeClr>
                </a:solidFill>
              </a:rPr>
              <a:t>1.Comprender para Ayudar</a:t>
            </a:r>
          </a:p>
        </p:txBody>
      </p:sp>
      <p:sp>
        <p:nvSpPr>
          <p:cNvPr id="4099" name="2 Subtítulo"/>
          <p:cNvSpPr>
            <a:spLocks noGrp="1"/>
          </p:cNvSpPr>
          <p:nvPr>
            <p:ph idx="1"/>
          </p:nvPr>
        </p:nvSpPr>
        <p:spPr/>
        <p:txBody>
          <a:bodyPr/>
          <a:lstStyle/>
          <a:p>
            <a:pPr lvl="1" algn="just"/>
            <a:endParaRPr lang="es-ES" dirty="0" smtClean="0"/>
          </a:p>
          <a:p>
            <a:pPr algn="just"/>
            <a:endParaRPr lang="es-ES" dirty="0" smtClean="0"/>
          </a:p>
          <a:p>
            <a:pPr eaLnBrk="1" hangingPunct="1"/>
            <a:endParaRPr lang="es-ES" b="1" dirty="0" smtClean="0"/>
          </a:p>
          <a:p>
            <a:pPr lvl="1"/>
            <a:endParaRPr lang="es-ES" dirty="0" smtClean="0"/>
          </a:p>
          <a:p>
            <a:pPr lvl="2" eaLnBrk="1" hangingPunct="1"/>
            <a:endParaRPr lang="es-ES" dirty="0" smtClean="0"/>
          </a:p>
          <a:p>
            <a:pPr lvl="2" eaLnBrk="1" hangingPunct="1"/>
            <a:endParaRPr lang="es-ES" dirty="0" smtClean="0"/>
          </a:p>
        </p:txBody>
      </p:sp>
      <p:pic>
        <p:nvPicPr>
          <p:cNvPr id="410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pic>
        <p:nvPicPr>
          <p:cNvPr id="6" name="9 Imagen"/>
          <p:cNvPicPr>
            <a:picLocks noChangeAspect="1" noChangeArrowheads="1"/>
          </p:cNvPicPr>
          <p:nvPr/>
        </p:nvPicPr>
        <p:blipFill>
          <a:blip r:embed="rId5" cstate="print"/>
          <a:srcRect l="59465" t="15228" r="23547" b="53830"/>
          <a:stretch>
            <a:fillRect/>
          </a:stretch>
        </p:blipFill>
        <p:spPr bwMode="auto">
          <a:xfrm>
            <a:off x="2627313" y="476250"/>
            <a:ext cx="3675062" cy="2592710"/>
          </a:xfrm>
          <a:prstGeom prst="rect">
            <a:avLst/>
          </a:prstGeom>
          <a:noFill/>
          <a:ln w="9525">
            <a:noFill/>
            <a:miter lim="800000"/>
            <a:headEnd/>
            <a:tailEnd/>
          </a:ln>
        </p:spPr>
      </p:pic>
      <p:pic>
        <p:nvPicPr>
          <p:cNvPr id="7" name="10 Imagen"/>
          <p:cNvPicPr>
            <a:picLocks noChangeAspect="1" noChangeArrowheads="1"/>
          </p:cNvPicPr>
          <p:nvPr/>
        </p:nvPicPr>
        <p:blipFill>
          <a:blip r:embed="rId6" cstate="print"/>
          <a:srcRect l="58678" t="17857" r="24924" b="54282"/>
          <a:stretch>
            <a:fillRect/>
          </a:stretch>
        </p:blipFill>
        <p:spPr bwMode="auto">
          <a:xfrm>
            <a:off x="395288" y="2565400"/>
            <a:ext cx="2640012" cy="1727696"/>
          </a:xfrm>
          <a:prstGeom prst="rect">
            <a:avLst/>
          </a:prstGeom>
          <a:noFill/>
          <a:ln w="9525">
            <a:noFill/>
            <a:miter lim="800000"/>
            <a:headEnd/>
            <a:tailEnd/>
          </a:ln>
        </p:spPr>
      </p:pic>
      <p:pic>
        <p:nvPicPr>
          <p:cNvPr id="9" name="11 Imagen"/>
          <p:cNvPicPr>
            <a:picLocks noChangeAspect="1" noChangeArrowheads="1"/>
          </p:cNvPicPr>
          <p:nvPr/>
        </p:nvPicPr>
        <p:blipFill>
          <a:blip r:embed="rId7" cstate="print"/>
          <a:srcRect l="59465" t="16245" r="23941" b="54566"/>
          <a:stretch>
            <a:fillRect/>
          </a:stretch>
        </p:blipFill>
        <p:spPr bwMode="auto">
          <a:xfrm>
            <a:off x="5867400" y="2708275"/>
            <a:ext cx="3276600" cy="2232893"/>
          </a:xfrm>
          <a:prstGeom prst="rect">
            <a:avLst/>
          </a:prstGeom>
          <a:noFill/>
          <a:ln w="9525">
            <a:noFill/>
            <a:miter lim="800000"/>
            <a:headEnd/>
            <a:tailEnd/>
          </a:ln>
        </p:spPr>
      </p:pic>
      <p:pic>
        <p:nvPicPr>
          <p:cNvPr id="10" name="12 Imagen"/>
          <p:cNvPicPr>
            <a:picLocks noChangeAspect="1" noChangeArrowheads="1"/>
          </p:cNvPicPr>
          <p:nvPr/>
        </p:nvPicPr>
        <p:blipFill>
          <a:blip r:embed="rId8" cstate="print">
            <a:lum bright="22000"/>
          </a:blip>
          <a:srcRect l="55333" t="17259" r="21176" b="57748"/>
          <a:stretch>
            <a:fillRect/>
          </a:stretch>
        </p:blipFill>
        <p:spPr bwMode="auto">
          <a:xfrm>
            <a:off x="468313" y="4292600"/>
            <a:ext cx="5919787" cy="2446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a:bodyPr>
          <a:lstStyle/>
          <a:p>
            <a:pPr algn="l" eaLnBrk="1" hangingPunct="1"/>
            <a:r>
              <a:rPr lang="es-ES" dirty="0" smtClean="0">
                <a:solidFill>
                  <a:schemeClr val="bg1">
                    <a:lumMod val="85000"/>
                  </a:schemeClr>
                </a:solidFill>
              </a:rPr>
              <a:t>1.Comprender para Ayudar</a:t>
            </a:r>
          </a:p>
        </p:txBody>
      </p:sp>
      <p:sp>
        <p:nvSpPr>
          <p:cNvPr id="4099" name="2 Subtítulo"/>
          <p:cNvSpPr>
            <a:spLocks noGrp="1"/>
          </p:cNvSpPr>
          <p:nvPr>
            <p:ph idx="1"/>
          </p:nvPr>
        </p:nvSpPr>
        <p:spPr/>
        <p:txBody>
          <a:bodyPr/>
          <a:lstStyle/>
          <a:p>
            <a:pPr lvl="1" algn="just"/>
            <a:endParaRPr lang="es-ES" dirty="0" smtClean="0"/>
          </a:p>
          <a:p>
            <a:pPr algn="just"/>
            <a:endParaRPr lang="es-ES" dirty="0" smtClean="0"/>
          </a:p>
          <a:p>
            <a:pPr eaLnBrk="1" hangingPunct="1"/>
            <a:endParaRPr lang="es-ES" b="1" dirty="0" smtClean="0"/>
          </a:p>
          <a:p>
            <a:pPr lvl="1"/>
            <a:endParaRPr lang="es-ES" dirty="0" smtClean="0"/>
          </a:p>
          <a:p>
            <a:pPr lvl="2" eaLnBrk="1" hangingPunct="1"/>
            <a:endParaRPr lang="es-ES" dirty="0" smtClean="0"/>
          </a:p>
          <a:p>
            <a:pPr lvl="2" eaLnBrk="1" hangingPunct="1"/>
            <a:endParaRPr lang="es-ES" dirty="0" smtClean="0"/>
          </a:p>
        </p:txBody>
      </p:sp>
      <p:pic>
        <p:nvPicPr>
          <p:cNvPr id="410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pic>
        <p:nvPicPr>
          <p:cNvPr id="6" name="9 Imagen"/>
          <p:cNvPicPr>
            <a:picLocks noChangeAspect="1" noChangeArrowheads="1"/>
          </p:cNvPicPr>
          <p:nvPr/>
        </p:nvPicPr>
        <p:blipFill>
          <a:blip r:embed="rId5" cstate="print"/>
          <a:srcRect l="59465" t="15228" r="23547" b="54690"/>
          <a:stretch>
            <a:fillRect/>
          </a:stretch>
        </p:blipFill>
        <p:spPr bwMode="auto">
          <a:xfrm>
            <a:off x="2627313" y="476250"/>
            <a:ext cx="3675062" cy="2520702"/>
          </a:xfrm>
          <a:prstGeom prst="rect">
            <a:avLst/>
          </a:prstGeom>
          <a:noFill/>
          <a:ln w="9525">
            <a:noFill/>
            <a:miter lim="800000"/>
            <a:headEnd/>
            <a:tailEnd/>
          </a:ln>
        </p:spPr>
      </p:pic>
      <p:pic>
        <p:nvPicPr>
          <p:cNvPr id="7" name="10 Imagen"/>
          <p:cNvPicPr>
            <a:picLocks noChangeAspect="1" noChangeArrowheads="1"/>
          </p:cNvPicPr>
          <p:nvPr/>
        </p:nvPicPr>
        <p:blipFill>
          <a:blip r:embed="rId6" cstate="print"/>
          <a:srcRect l="58678" t="17857" r="24924" b="55443"/>
          <a:stretch>
            <a:fillRect/>
          </a:stretch>
        </p:blipFill>
        <p:spPr bwMode="auto">
          <a:xfrm>
            <a:off x="395288" y="2565400"/>
            <a:ext cx="2640012" cy="1655688"/>
          </a:xfrm>
          <a:prstGeom prst="rect">
            <a:avLst/>
          </a:prstGeom>
          <a:noFill/>
          <a:ln w="9525">
            <a:noFill/>
            <a:miter lim="800000"/>
            <a:headEnd/>
            <a:tailEnd/>
          </a:ln>
        </p:spPr>
      </p:pic>
      <p:pic>
        <p:nvPicPr>
          <p:cNvPr id="9" name="11 Imagen"/>
          <p:cNvPicPr>
            <a:picLocks noChangeAspect="1" noChangeArrowheads="1"/>
          </p:cNvPicPr>
          <p:nvPr/>
        </p:nvPicPr>
        <p:blipFill>
          <a:blip r:embed="rId7" cstate="print"/>
          <a:srcRect l="59465" t="16245" r="23941" b="54566"/>
          <a:stretch>
            <a:fillRect/>
          </a:stretch>
        </p:blipFill>
        <p:spPr bwMode="auto">
          <a:xfrm>
            <a:off x="5867400" y="2708275"/>
            <a:ext cx="3276600" cy="2232893"/>
          </a:xfrm>
          <a:prstGeom prst="rect">
            <a:avLst/>
          </a:prstGeom>
          <a:noFill/>
          <a:ln w="9525">
            <a:noFill/>
            <a:miter lim="800000"/>
            <a:headEnd/>
            <a:tailEnd/>
          </a:ln>
        </p:spPr>
      </p:pic>
      <p:pic>
        <p:nvPicPr>
          <p:cNvPr id="10" name="12 Imagen"/>
          <p:cNvPicPr>
            <a:picLocks noChangeAspect="1" noChangeArrowheads="1"/>
          </p:cNvPicPr>
          <p:nvPr/>
        </p:nvPicPr>
        <p:blipFill>
          <a:blip r:embed="rId8" cstate="print">
            <a:lum bright="22000"/>
          </a:blip>
          <a:srcRect l="55333" t="17259" r="21176" b="57748"/>
          <a:stretch>
            <a:fillRect/>
          </a:stretch>
        </p:blipFill>
        <p:spPr bwMode="auto">
          <a:xfrm>
            <a:off x="468313" y="4292600"/>
            <a:ext cx="5919787" cy="2446338"/>
          </a:xfrm>
          <a:prstGeom prst="rect">
            <a:avLst/>
          </a:prstGeom>
          <a:noFill/>
          <a:ln w="9525">
            <a:noFill/>
            <a:miter lim="800000"/>
            <a:headEnd/>
            <a:tailEnd/>
          </a:ln>
        </p:spPr>
      </p:pic>
      <p:sp>
        <p:nvSpPr>
          <p:cNvPr id="11" name="10 Rectángulo"/>
          <p:cNvSpPr/>
          <p:nvPr/>
        </p:nvSpPr>
        <p:spPr>
          <a:xfrm>
            <a:off x="2987824" y="2996952"/>
            <a:ext cx="2808312" cy="1224136"/>
          </a:xfrm>
          <a:prstGeom prst="rect">
            <a:avLst/>
          </a:prstGeom>
        </p:spPr>
        <p:txBody>
          <a:bodyPr wrap="square">
            <a:spAutoFit/>
          </a:bodyPr>
          <a:lstStyle/>
          <a:p>
            <a:pPr marL="0" lvl="1" algn="just">
              <a:defRPr/>
            </a:pPr>
            <a:r>
              <a:rPr lang="es-ES" sz="2400" dirty="0">
                <a:hlinkClick r:id="rId9"/>
              </a:rPr>
              <a:t>https://www.youtube.com/watch?v=46W_CQIcKGw</a:t>
            </a:r>
            <a:endParaRPr lang="es-E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a:bodyPr>
          <a:lstStyle/>
          <a:p>
            <a:pPr algn="l" eaLnBrk="1" hangingPunct="1"/>
            <a:r>
              <a:rPr lang="es-ES" dirty="0" smtClean="0">
                <a:solidFill>
                  <a:schemeClr val="bg1">
                    <a:lumMod val="85000"/>
                  </a:schemeClr>
                </a:solidFill>
              </a:rPr>
              <a:t>1.Comprender para Ayudar</a:t>
            </a:r>
          </a:p>
        </p:txBody>
      </p:sp>
      <p:sp>
        <p:nvSpPr>
          <p:cNvPr id="4099" name="2 Subtítulo"/>
          <p:cNvSpPr>
            <a:spLocks noGrp="1"/>
          </p:cNvSpPr>
          <p:nvPr>
            <p:ph idx="1"/>
          </p:nvPr>
        </p:nvSpPr>
        <p:spPr/>
        <p:txBody>
          <a:bodyPr/>
          <a:lstStyle/>
          <a:p>
            <a:pPr lvl="1" algn="just"/>
            <a:endParaRPr lang="es-ES" dirty="0" smtClean="0"/>
          </a:p>
          <a:p>
            <a:pPr algn="just"/>
            <a:endParaRPr lang="es-ES" dirty="0" smtClean="0"/>
          </a:p>
          <a:p>
            <a:pPr eaLnBrk="1" hangingPunct="1"/>
            <a:endParaRPr lang="es-ES" b="1" dirty="0" smtClean="0"/>
          </a:p>
          <a:p>
            <a:pPr lvl="1"/>
            <a:endParaRPr lang="es-ES" dirty="0" smtClean="0"/>
          </a:p>
          <a:p>
            <a:pPr lvl="2" eaLnBrk="1" hangingPunct="1"/>
            <a:endParaRPr lang="es-ES" dirty="0" smtClean="0"/>
          </a:p>
          <a:p>
            <a:pPr lvl="2" eaLnBrk="1" hangingPunct="1"/>
            <a:endParaRPr lang="es-ES" dirty="0" smtClean="0"/>
          </a:p>
        </p:txBody>
      </p:sp>
      <p:pic>
        <p:nvPicPr>
          <p:cNvPr id="410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
        <p:nvSpPr>
          <p:cNvPr id="6" name="2 Subtítulo"/>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1" i="0" u="none" strike="noStrike" kern="1200" cap="none" spc="0" normalizeH="0" baseline="0" noProof="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800" b="0" i="0" u="none" strike="noStrike" kern="1200" cap="none" spc="0" normalizeH="0" baseline="0" noProof="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10" name="9 Imagen"/>
          <p:cNvPicPr/>
          <p:nvPr/>
        </p:nvPicPr>
        <p:blipFill>
          <a:blip r:embed="rId5" cstate="print">
            <a:lum bright="25000"/>
          </a:blip>
          <a:srcRect l="64483" t="20152" r="16211" b="25678"/>
          <a:stretch>
            <a:fillRect/>
          </a:stretch>
        </p:blipFill>
        <p:spPr bwMode="auto">
          <a:xfrm>
            <a:off x="1619672" y="1412776"/>
            <a:ext cx="4800965" cy="4455547"/>
          </a:xfrm>
          <a:prstGeom prst="rect">
            <a:avLst/>
          </a:prstGeom>
          <a:noFill/>
          <a:ln w="9525">
            <a:noFill/>
            <a:miter lim="800000"/>
            <a:headEnd/>
            <a:tailEnd/>
          </a:ln>
        </p:spPr>
      </p:pic>
      <p:sp>
        <p:nvSpPr>
          <p:cNvPr id="9" name="8 CuadroTexto"/>
          <p:cNvSpPr txBox="1"/>
          <p:nvPr/>
        </p:nvSpPr>
        <p:spPr>
          <a:xfrm>
            <a:off x="395536" y="1916832"/>
            <a:ext cx="7776864" cy="2862322"/>
          </a:xfrm>
          <a:prstGeom prst="rect">
            <a:avLst/>
          </a:prstGeom>
          <a:noFill/>
        </p:spPr>
        <p:txBody>
          <a:bodyPr wrap="square" rtlCol="0">
            <a:spAutoFit/>
          </a:bodyPr>
          <a:lstStyle/>
          <a:p>
            <a:pPr algn="ctr"/>
            <a:r>
              <a:rPr lang="es-ES" sz="6000" b="1" dirty="0" smtClean="0">
                <a:solidFill>
                  <a:srgbClr val="FF0000"/>
                </a:solidFill>
              </a:rPr>
              <a:t>¿Quién soy y desde dónde trato de comprender?</a:t>
            </a:r>
            <a:endParaRPr lang="es-ES"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a:bodyPr>
          <a:lstStyle/>
          <a:p>
            <a:pPr algn="l" eaLnBrk="1" hangingPunct="1"/>
            <a:r>
              <a:rPr lang="es-ES" dirty="0" smtClean="0">
                <a:solidFill>
                  <a:schemeClr val="bg1">
                    <a:lumMod val="85000"/>
                  </a:schemeClr>
                </a:solidFill>
              </a:rPr>
              <a:t>1.Comprender para Ayudar</a:t>
            </a:r>
          </a:p>
        </p:txBody>
      </p:sp>
      <p:sp>
        <p:nvSpPr>
          <p:cNvPr id="4099" name="2 Subtítulo"/>
          <p:cNvSpPr>
            <a:spLocks noGrp="1"/>
          </p:cNvSpPr>
          <p:nvPr>
            <p:ph idx="1"/>
          </p:nvPr>
        </p:nvSpPr>
        <p:spPr/>
        <p:txBody>
          <a:bodyPr/>
          <a:lstStyle/>
          <a:p>
            <a:pPr lvl="1" algn="just"/>
            <a:endParaRPr lang="es-ES" dirty="0" smtClean="0"/>
          </a:p>
          <a:p>
            <a:pPr algn="just"/>
            <a:endParaRPr lang="es-ES" dirty="0" smtClean="0"/>
          </a:p>
          <a:p>
            <a:pPr eaLnBrk="1" hangingPunct="1"/>
            <a:endParaRPr lang="es-ES" b="1" dirty="0" smtClean="0"/>
          </a:p>
          <a:p>
            <a:pPr lvl="1"/>
            <a:endParaRPr lang="es-ES" dirty="0" smtClean="0"/>
          </a:p>
          <a:p>
            <a:pPr lvl="2" eaLnBrk="1" hangingPunct="1"/>
            <a:endParaRPr lang="es-ES" dirty="0" smtClean="0"/>
          </a:p>
          <a:p>
            <a:pPr lvl="2" eaLnBrk="1" hangingPunct="1"/>
            <a:endParaRPr lang="es-ES" dirty="0" smtClean="0"/>
          </a:p>
        </p:txBody>
      </p:sp>
      <p:pic>
        <p:nvPicPr>
          <p:cNvPr id="410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
        <p:nvSpPr>
          <p:cNvPr id="6" name="2 Subtítulo"/>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1" i="0" u="none" strike="noStrike" kern="1200" cap="none" spc="0" normalizeH="0" baseline="0" noProof="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800" b="0" i="0" u="none" strike="noStrike" kern="1200" cap="none" spc="0" normalizeH="0" baseline="0" noProof="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10" name="9 Imagen"/>
          <p:cNvPicPr/>
          <p:nvPr/>
        </p:nvPicPr>
        <p:blipFill>
          <a:blip r:embed="rId5" cstate="print">
            <a:lum bright="25000"/>
          </a:blip>
          <a:srcRect l="64483" t="20152" r="16211" b="25678"/>
          <a:stretch>
            <a:fillRect/>
          </a:stretch>
        </p:blipFill>
        <p:spPr bwMode="auto">
          <a:xfrm>
            <a:off x="1619672" y="1412776"/>
            <a:ext cx="4800965" cy="4455547"/>
          </a:xfrm>
          <a:prstGeom prst="rect">
            <a:avLst/>
          </a:prstGeom>
          <a:noFill/>
          <a:ln w="9525">
            <a:noFill/>
            <a:miter lim="800000"/>
            <a:headEnd/>
            <a:tailEnd/>
          </a:ln>
        </p:spPr>
      </p:pic>
      <p:sp>
        <p:nvSpPr>
          <p:cNvPr id="9" name="8 CuadroTexto"/>
          <p:cNvSpPr txBox="1"/>
          <p:nvPr/>
        </p:nvSpPr>
        <p:spPr>
          <a:xfrm>
            <a:off x="395536" y="1916832"/>
            <a:ext cx="7776864" cy="1938992"/>
          </a:xfrm>
          <a:prstGeom prst="rect">
            <a:avLst/>
          </a:prstGeom>
          <a:noFill/>
        </p:spPr>
        <p:txBody>
          <a:bodyPr wrap="square" rtlCol="0">
            <a:spAutoFit/>
          </a:bodyPr>
          <a:lstStyle/>
          <a:p>
            <a:pPr algn="ctr"/>
            <a:r>
              <a:rPr lang="es-ES" sz="6000" b="1" dirty="0" smtClean="0">
                <a:solidFill>
                  <a:srgbClr val="FF0000"/>
                </a:solidFill>
              </a:rPr>
              <a:t>¡Cuidado con </a:t>
            </a:r>
          </a:p>
          <a:p>
            <a:pPr algn="ctr"/>
            <a:r>
              <a:rPr lang="es-ES" sz="6000" b="1" dirty="0" smtClean="0">
                <a:solidFill>
                  <a:srgbClr val="FF0000"/>
                </a:solidFill>
              </a:rPr>
              <a:t>los Juicios Previos!</a:t>
            </a:r>
            <a:endParaRPr lang="es-ES"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a:bodyPr>
          <a:lstStyle/>
          <a:p>
            <a:pPr algn="l" eaLnBrk="1" hangingPunct="1"/>
            <a:r>
              <a:rPr lang="es-ES" dirty="0" smtClean="0">
                <a:solidFill>
                  <a:schemeClr val="bg1">
                    <a:lumMod val="85000"/>
                  </a:schemeClr>
                </a:solidFill>
              </a:rPr>
              <a:t>1.Comprender para Ayudar</a:t>
            </a:r>
          </a:p>
        </p:txBody>
      </p:sp>
      <p:sp>
        <p:nvSpPr>
          <p:cNvPr id="4099" name="2 Subtítulo"/>
          <p:cNvSpPr>
            <a:spLocks noGrp="1"/>
          </p:cNvSpPr>
          <p:nvPr>
            <p:ph idx="1"/>
          </p:nvPr>
        </p:nvSpPr>
        <p:spPr/>
        <p:txBody>
          <a:bodyPr/>
          <a:lstStyle/>
          <a:p>
            <a:pPr lvl="1" algn="just"/>
            <a:endParaRPr lang="es-ES" dirty="0" smtClean="0"/>
          </a:p>
          <a:p>
            <a:pPr algn="just"/>
            <a:endParaRPr lang="es-ES" dirty="0" smtClean="0"/>
          </a:p>
          <a:p>
            <a:pPr eaLnBrk="1" hangingPunct="1"/>
            <a:endParaRPr lang="es-ES" b="1" dirty="0" smtClean="0"/>
          </a:p>
          <a:p>
            <a:pPr lvl="1"/>
            <a:endParaRPr lang="es-ES" dirty="0" smtClean="0"/>
          </a:p>
          <a:p>
            <a:pPr lvl="2" eaLnBrk="1" hangingPunct="1"/>
            <a:endParaRPr lang="es-ES" dirty="0" smtClean="0"/>
          </a:p>
          <a:p>
            <a:pPr lvl="2" eaLnBrk="1" hangingPunct="1"/>
            <a:endParaRPr lang="es-ES" dirty="0" smtClean="0"/>
          </a:p>
        </p:txBody>
      </p:sp>
      <p:pic>
        <p:nvPicPr>
          <p:cNvPr id="410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
        <p:nvSpPr>
          <p:cNvPr id="6" name="2 Subtítulo"/>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1" i="0" u="none" strike="noStrike" kern="1200" cap="none" spc="0" normalizeH="0" baseline="0" noProof="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800" b="0" i="0" u="none" strike="noStrike" kern="1200" cap="none" spc="0" normalizeH="0" baseline="0" noProof="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10" name="9 Imagen"/>
          <p:cNvPicPr/>
          <p:nvPr/>
        </p:nvPicPr>
        <p:blipFill>
          <a:blip r:embed="rId5" cstate="print">
            <a:lum bright="25000"/>
          </a:blip>
          <a:srcRect l="64483" t="20152" r="16211" b="25678"/>
          <a:stretch>
            <a:fillRect/>
          </a:stretch>
        </p:blipFill>
        <p:spPr bwMode="auto">
          <a:xfrm>
            <a:off x="1619672" y="1412776"/>
            <a:ext cx="4800965" cy="4455547"/>
          </a:xfrm>
          <a:prstGeom prst="rect">
            <a:avLst/>
          </a:prstGeom>
          <a:noFill/>
          <a:ln w="9525">
            <a:noFill/>
            <a:miter lim="800000"/>
            <a:headEnd/>
            <a:tailEnd/>
          </a:ln>
        </p:spPr>
      </p:pic>
      <p:sp>
        <p:nvSpPr>
          <p:cNvPr id="9" name="8 CuadroTexto"/>
          <p:cNvSpPr txBox="1"/>
          <p:nvPr/>
        </p:nvSpPr>
        <p:spPr>
          <a:xfrm>
            <a:off x="395536" y="1916832"/>
            <a:ext cx="7776864" cy="1938992"/>
          </a:xfrm>
          <a:prstGeom prst="rect">
            <a:avLst/>
          </a:prstGeom>
          <a:noFill/>
        </p:spPr>
        <p:txBody>
          <a:bodyPr wrap="square" rtlCol="0">
            <a:spAutoFit/>
          </a:bodyPr>
          <a:lstStyle/>
          <a:p>
            <a:pPr algn="ctr"/>
            <a:r>
              <a:rPr lang="es-ES" sz="6000" b="1" dirty="0" smtClean="0">
                <a:solidFill>
                  <a:srgbClr val="FF0000"/>
                </a:solidFill>
              </a:rPr>
              <a:t>¡Cuidado con </a:t>
            </a:r>
          </a:p>
          <a:p>
            <a:pPr algn="ctr"/>
            <a:r>
              <a:rPr lang="es-ES" sz="6000" b="1" dirty="0" smtClean="0">
                <a:solidFill>
                  <a:srgbClr val="FF0000"/>
                </a:solidFill>
              </a:rPr>
              <a:t>los Juicios Previos!</a:t>
            </a:r>
            <a:endParaRPr lang="es-ES" sz="6000" b="1" dirty="0">
              <a:solidFill>
                <a:srgbClr val="FF0000"/>
              </a:solidFill>
            </a:endParaRPr>
          </a:p>
        </p:txBody>
      </p:sp>
      <p:graphicFrame>
        <p:nvGraphicFramePr>
          <p:cNvPr id="11" name="10 Diagrama"/>
          <p:cNvGraphicFramePr/>
          <p:nvPr/>
        </p:nvGraphicFramePr>
        <p:xfrm>
          <a:off x="1141728" y="1916832"/>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12 Elipse"/>
          <p:cNvSpPr/>
          <p:nvPr/>
        </p:nvSpPr>
        <p:spPr>
          <a:xfrm>
            <a:off x="3463005" y="3116726"/>
            <a:ext cx="1445152" cy="1488644"/>
          </a:xfrm>
          <a:prstGeom prst="ellipse">
            <a:avLst/>
          </a:prstGeom>
          <a:solidFill>
            <a:srgbClr val="92D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Salud Psíquica y Física</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Autofit/>
          </a:bodyPr>
          <a:lstStyle/>
          <a:p>
            <a:pPr algn="l">
              <a:defRPr/>
            </a:pPr>
            <a:r>
              <a:rPr lang="es-ES" dirty="0" smtClean="0"/>
              <a:t>2.¿Qué es la Entrevista en Profundidad?</a:t>
            </a:r>
            <a:endParaRPr lang="es-ES" dirty="0"/>
          </a:p>
        </p:txBody>
      </p:sp>
      <p:sp>
        <p:nvSpPr>
          <p:cNvPr id="5123" name="2 Subtítulo"/>
          <p:cNvSpPr>
            <a:spLocks noGrp="1"/>
          </p:cNvSpPr>
          <p:nvPr>
            <p:ph idx="1"/>
          </p:nvPr>
        </p:nvSpPr>
        <p:spPr/>
        <p:txBody>
          <a:bodyPr/>
          <a:lstStyle/>
          <a:p>
            <a:pPr marL="514350" indent="-514350" algn="just">
              <a:buNone/>
              <a:defRPr/>
            </a:pPr>
            <a:endParaRPr lang="es-ES" dirty="0" smtClean="0"/>
          </a:p>
          <a:p>
            <a:pPr marL="514350" indent="-514350" algn="just">
              <a:buNone/>
              <a:defRPr/>
            </a:pPr>
            <a:endParaRPr lang="es-ES" dirty="0" smtClean="0"/>
          </a:p>
          <a:p>
            <a:pPr algn="just">
              <a:defRPr/>
            </a:pPr>
            <a:endParaRPr lang="es-ES" dirty="0" smtClean="0"/>
          </a:p>
          <a:p>
            <a:pPr eaLnBrk="1" hangingPunct="1">
              <a:defRPr/>
            </a:pPr>
            <a:endParaRPr lang="es-ES" b="1" dirty="0" smtClean="0"/>
          </a:p>
          <a:p>
            <a:pPr lvl="1">
              <a:defRPr/>
            </a:pPr>
            <a:endParaRPr lang="es-ES" dirty="0" smtClean="0"/>
          </a:p>
          <a:p>
            <a:pPr lvl="2" eaLnBrk="1" hangingPunct="1">
              <a:defRPr/>
            </a:pPr>
            <a:endParaRPr lang="es-ES" dirty="0" smtClean="0"/>
          </a:p>
          <a:p>
            <a:pPr lvl="2" eaLnBrk="1" hangingPunct="1">
              <a:defRPr/>
            </a:pPr>
            <a:endParaRPr lang="es-ES" dirty="0" smtClean="0"/>
          </a:p>
        </p:txBody>
      </p:sp>
      <p:pic>
        <p:nvPicPr>
          <p:cNvPr id="8197"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10"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r>
              <a:rPr lang="es-ES" dirty="0" smtClean="0">
                <a:solidFill>
                  <a:schemeClr val="bg1">
                    <a:lumMod val="85000"/>
                  </a:schemeClr>
                </a:solidFill>
              </a:rPr>
              <a:t>2.¿Qué es la Entrevista en Profundidad?</a:t>
            </a:r>
          </a:p>
        </p:txBody>
      </p:sp>
      <p:sp>
        <p:nvSpPr>
          <p:cNvPr id="4099" name="2 Subtítulo"/>
          <p:cNvSpPr>
            <a:spLocks noGrp="1"/>
          </p:cNvSpPr>
          <p:nvPr>
            <p:ph idx="1"/>
          </p:nvPr>
        </p:nvSpPr>
        <p:spPr/>
        <p:txBody>
          <a:bodyPr/>
          <a:lstStyle/>
          <a:p>
            <a:pPr lvl="1" algn="just"/>
            <a:endParaRPr lang="es-ES" dirty="0" smtClean="0"/>
          </a:p>
          <a:p>
            <a:pPr algn="just"/>
            <a:endParaRPr lang="es-ES" dirty="0" smtClean="0"/>
          </a:p>
          <a:p>
            <a:pPr eaLnBrk="1" hangingPunct="1"/>
            <a:endParaRPr lang="es-ES" b="1" dirty="0" smtClean="0"/>
          </a:p>
          <a:p>
            <a:pPr lvl="1"/>
            <a:endParaRPr lang="es-ES" dirty="0" smtClean="0"/>
          </a:p>
          <a:p>
            <a:pPr lvl="2" eaLnBrk="1" hangingPunct="1"/>
            <a:endParaRPr lang="es-ES" dirty="0" smtClean="0"/>
          </a:p>
          <a:p>
            <a:pPr lvl="2" eaLnBrk="1" hangingPunct="1"/>
            <a:endParaRPr lang="es-ES" dirty="0" smtClean="0"/>
          </a:p>
        </p:txBody>
      </p:sp>
      <p:pic>
        <p:nvPicPr>
          <p:cNvPr id="410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
        <p:nvSpPr>
          <p:cNvPr id="11" name="10 CuadroTexto"/>
          <p:cNvSpPr txBox="1"/>
          <p:nvPr/>
        </p:nvSpPr>
        <p:spPr>
          <a:xfrm>
            <a:off x="7380288" y="1989138"/>
            <a:ext cx="1763712" cy="1384300"/>
          </a:xfrm>
          <a:prstGeom prst="rect">
            <a:avLst/>
          </a:prstGeom>
          <a:noFill/>
        </p:spPr>
        <p:txBody>
          <a:bodyPr>
            <a:spAutoFit/>
          </a:bodyPr>
          <a:lstStyle/>
          <a:p>
            <a:pPr>
              <a:defRPr/>
            </a:pPr>
            <a:r>
              <a:rPr lang="eu-ES" sz="1200" b="1" dirty="0" err="1">
                <a:solidFill>
                  <a:schemeClr val="bg1">
                    <a:lumMod val="50000"/>
                  </a:schemeClr>
                </a:solidFill>
              </a:rPr>
              <a:t>Ispizua</a:t>
            </a:r>
            <a:r>
              <a:rPr lang="eu-ES" sz="1200" b="1" dirty="0">
                <a:solidFill>
                  <a:schemeClr val="bg1">
                    <a:lumMod val="50000"/>
                  </a:schemeClr>
                </a:solidFill>
              </a:rPr>
              <a:t> y </a:t>
            </a:r>
            <a:r>
              <a:rPr lang="eu-ES" sz="1200" b="1" dirty="0" err="1">
                <a:solidFill>
                  <a:schemeClr val="bg1">
                    <a:lumMod val="50000"/>
                  </a:schemeClr>
                </a:solidFill>
              </a:rPr>
              <a:t>Lavía</a:t>
            </a:r>
            <a:r>
              <a:rPr lang="eu-ES" sz="1200" b="1" dirty="0">
                <a:solidFill>
                  <a:schemeClr val="bg1">
                    <a:lumMod val="50000"/>
                  </a:schemeClr>
                </a:solidFill>
              </a:rPr>
              <a:t> (2016</a:t>
            </a:r>
            <a:r>
              <a:rPr lang="eu-ES" sz="1200" b="1" i="1" dirty="0">
                <a:solidFill>
                  <a:schemeClr val="bg1">
                    <a:lumMod val="50000"/>
                  </a:schemeClr>
                </a:solidFill>
              </a:rPr>
              <a:t>): La </a:t>
            </a:r>
            <a:r>
              <a:rPr lang="eu-ES" sz="1200" b="1" i="1" dirty="0" err="1">
                <a:solidFill>
                  <a:schemeClr val="bg1">
                    <a:lumMod val="50000"/>
                  </a:schemeClr>
                </a:solidFill>
              </a:rPr>
              <a:t>investigación</a:t>
            </a:r>
            <a:r>
              <a:rPr lang="eu-ES" sz="1200" b="1" i="1" dirty="0">
                <a:solidFill>
                  <a:schemeClr val="bg1">
                    <a:lumMod val="50000"/>
                  </a:schemeClr>
                </a:solidFill>
              </a:rPr>
              <a:t> </a:t>
            </a:r>
            <a:r>
              <a:rPr lang="eu-ES" sz="1200" b="1" i="1" dirty="0" err="1">
                <a:solidFill>
                  <a:schemeClr val="bg1">
                    <a:lumMod val="50000"/>
                  </a:schemeClr>
                </a:solidFill>
              </a:rPr>
              <a:t>como</a:t>
            </a:r>
            <a:r>
              <a:rPr lang="eu-ES" sz="1200" b="1" i="1" dirty="0">
                <a:solidFill>
                  <a:schemeClr val="bg1">
                    <a:lumMod val="50000"/>
                  </a:schemeClr>
                </a:solidFill>
              </a:rPr>
              <a:t> </a:t>
            </a:r>
            <a:r>
              <a:rPr lang="eu-ES" sz="1200" b="1" i="1" dirty="0" err="1">
                <a:solidFill>
                  <a:schemeClr val="bg1">
                    <a:lumMod val="50000"/>
                  </a:schemeClr>
                </a:solidFill>
              </a:rPr>
              <a:t>proceso</a:t>
            </a:r>
            <a:r>
              <a:rPr lang="eu-ES" sz="1200" b="1" i="1" dirty="0">
                <a:solidFill>
                  <a:schemeClr val="bg1">
                    <a:lumMod val="50000"/>
                  </a:schemeClr>
                </a:solidFill>
              </a:rPr>
              <a:t>. </a:t>
            </a:r>
            <a:r>
              <a:rPr lang="eu-ES" sz="1200" b="1" i="1" dirty="0" err="1">
                <a:solidFill>
                  <a:schemeClr val="bg1">
                    <a:lumMod val="50000"/>
                  </a:schemeClr>
                </a:solidFill>
              </a:rPr>
              <a:t>Planificación</a:t>
            </a:r>
            <a:r>
              <a:rPr lang="eu-ES" sz="1200" b="1" i="1" dirty="0">
                <a:solidFill>
                  <a:schemeClr val="bg1">
                    <a:lumMod val="50000"/>
                  </a:schemeClr>
                </a:solidFill>
              </a:rPr>
              <a:t> y </a:t>
            </a:r>
            <a:r>
              <a:rPr lang="eu-ES" sz="1200" b="1" i="1" dirty="0" err="1">
                <a:solidFill>
                  <a:schemeClr val="bg1">
                    <a:lumMod val="50000"/>
                  </a:schemeClr>
                </a:solidFill>
              </a:rPr>
              <a:t>Desarrollo</a:t>
            </a:r>
            <a:r>
              <a:rPr lang="eu-ES" sz="1200" b="1" dirty="0">
                <a:solidFill>
                  <a:schemeClr val="bg1">
                    <a:lumMod val="50000"/>
                  </a:schemeClr>
                </a:solidFill>
              </a:rPr>
              <a:t>. Madrid: </a:t>
            </a:r>
            <a:r>
              <a:rPr lang="eu-ES" sz="1200" b="1" dirty="0" err="1">
                <a:solidFill>
                  <a:schemeClr val="bg1">
                    <a:lumMod val="50000"/>
                  </a:schemeClr>
                </a:solidFill>
              </a:rPr>
              <a:t>Dextra</a:t>
            </a:r>
            <a:r>
              <a:rPr lang="eu-ES" sz="1200" b="1" dirty="0">
                <a:solidFill>
                  <a:schemeClr val="bg1">
                    <a:lumMod val="50000"/>
                  </a:schemeClr>
                </a:solidFill>
              </a:rPr>
              <a:t>.</a:t>
            </a:r>
          </a:p>
        </p:txBody>
      </p:sp>
      <p:graphicFrame>
        <p:nvGraphicFramePr>
          <p:cNvPr id="12" name="11 Tabla"/>
          <p:cNvGraphicFramePr>
            <a:graphicFrameLocks noGrp="1"/>
          </p:cNvGraphicFramePr>
          <p:nvPr/>
        </p:nvGraphicFramePr>
        <p:xfrm>
          <a:off x="1692275" y="115888"/>
          <a:ext cx="5616622" cy="6704353"/>
        </p:xfrm>
        <a:graphic>
          <a:graphicData uri="http://schemas.openxmlformats.org/drawingml/2006/table">
            <a:tbl>
              <a:tblPr/>
              <a:tblGrid>
                <a:gridCol w="1559591"/>
                <a:gridCol w="1681009"/>
                <a:gridCol w="2376022"/>
              </a:tblGrid>
              <a:tr h="358094">
                <a:tc gridSpan="3">
                  <a:txBody>
                    <a:bodyPr/>
                    <a:lstStyle/>
                    <a:p>
                      <a:pPr algn="l">
                        <a:lnSpc>
                          <a:spcPct val="115000"/>
                        </a:lnSpc>
                        <a:spcAft>
                          <a:spcPts val="0"/>
                        </a:spcAft>
                      </a:pPr>
                      <a:r>
                        <a:rPr lang="es-ES" sz="1050" b="1" dirty="0">
                          <a:latin typeface="Calibri"/>
                          <a:ea typeface="Calibri"/>
                          <a:cs typeface="Times New Roman"/>
                        </a:rPr>
                        <a:t>Cuadro 1.2.:</a:t>
                      </a:r>
                      <a:r>
                        <a:rPr lang="es-ES" sz="1050" dirty="0">
                          <a:latin typeface="Calibri"/>
                          <a:ea typeface="Calibri"/>
                          <a:cs typeface="Times New Roman"/>
                        </a:rPr>
                        <a:t> Características de las investigaciones de orientación cuantitativa y cualitativa</a:t>
                      </a:r>
                    </a:p>
                  </a:txBody>
                  <a:tcPr marL="39073" marR="39073" marT="0" marB="0">
                    <a:lnL>
                      <a:noFill/>
                    </a:lnL>
                    <a:lnR>
                      <a:noFill/>
                    </a:lnR>
                    <a:lnT>
                      <a:noFill/>
                    </a:lnT>
                    <a:lnB>
                      <a:noFill/>
                    </a:lnB>
                  </a:tcPr>
                </a:tc>
                <a:tc hMerge="1">
                  <a:txBody>
                    <a:bodyPr/>
                    <a:lstStyle/>
                    <a:p>
                      <a:endParaRPr lang="eu-ES"/>
                    </a:p>
                  </a:txBody>
                  <a:tcPr/>
                </a:tc>
                <a:tc hMerge="1">
                  <a:txBody>
                    <a:bodyPr/>
                    <a:lstStyle/>
                    <a:p>
                      <a:endParaRPr lang="eu-ES"/>
                    </a:p>
                  </a:txBody>
                  <a:tcPr/>
                </a:tc>
              </a:tr>
              <a:tr h="179048">
                <a:tc>
                  <a:txBody>
                    <a:bodyPr/>
                    <a:lstStyle/>
                    <a:p>
                      <a:pPr algn="l">
                        <a:lnSpc>
                          <a:spcPct val="115000"/>
                        </a:lnSpc>
                        <a:spcAft>
                          <a:spcPts val="0"/>
                        </a:spcAft>
                      </a:pPr>
                      <a:endParaRPr lang="es-ES" sz="1050" dirty="0">
                        <a:latin typeface="Calibri"/>
                        <a:ea typeface="Calibri"/>
                        <a:cs typeface="Times New Roman"/>
                      </a:endParaRPr>
                    </a:p>
                  </a:txBody>
                  <a:tcPr marL="39073" marR="39073"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15000"/>
                        </a:lnSpc>
                        <a:spcAft>
                          <a:spcPts val="0"/>
                        </a:spcAft>
                      </a:pPr>
                      <a:r>
                        <a:rPr lang="es-ES" sz="1050" b="1" dirty="0">
                          <a:latin typeface="Calibri"/>
                          <a:ea typeface="Calibri"/>
                          <a:cs typeface="Times New Roman"/>
                        </a:rPr>
                        <a:t>CUANTITATIVA</a:t>
                      </a:r>
                      <a:endParaRPr lang="es-ES" sz="1050" dirty="0">
                        <a:latin typeface="Calibri"/>
                        <a:ea typeface="Calibri"/>
                        <a:cs typeface="Times New Roman"/>
                      </a:endParaRPr>
                    </a:p>
                  </a:txBody>
                  <a:tcPr marL="39073" marR="39073" marT="0" marB="0">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l">
                        <a:lnSpc>
                          <a:spcPct val="115000"/>
                        </a:lnSpc>
                        <a:spcAft>
                          <a:spcPts val="0"/>
                        </a:spcAft>
                      </a:pPr>
                      <a:r>
                        <a:rPr lang="es-ES" sz="1050" b="1">
                          <a:latin typeface="Calibri"/>
                          <a:ea typeface="Calibri"/>
                          <a:cs typeface="Times New Roman"/>
                        </a:rPr>
                        <a:t>CUALITATIVA</a:t>
                      </a:r>
                      <a:endParaRPr lang="es-ES" sz="1050">
                        <a:latin typeface="Calibri"/>
                        <a:ea typeface="Calibri"/>
                        <a:cs typeface="Times New Roman"/>
                      </a:endParaRPr>
                    </a:p>
                  </a:txBody>
                  <a:tcPr marL="39073" marR="39073" marT="0" marB="0">
                    <a:lnL>
                      <a:noFill/>
                    </a:lnL>
                    <a:lnR>
                      <a:noFill/>
                    </a:lnR>
                    <a:lnT>
                      <a:noFill/>
                    </a:lnT>
                    <a:lnB w="12700" cap="flat" cmpd="sng" algn="ctr">
                      <a:solidFill>
                        <a:srgbClr val="000000"/>
                      </a:solidFill>
                      <a:prstDash val="solid"/>
                      <a:round/>
                      <a:headEnd type="none" w="med" len="med"/>
                      <a:tailEnd type="none" w="med" len="med"/>
                    </a:lnB>
                    <a:solidFill>
                      <a:srgbClr val="BFBFBF"/>
                    </a:solidFill>
                  </a:tcPr>
                </a:tc>
              </a:tr>
              <a:tr h="1074281">
                <a:tc>
                  <a:txBody>
                    <a:bodyPr/>
                    <a:lstStyle/>
                    <a:p>
                      <a:pPr algn="l">
                        <a:lnSpc>
                          <a:spcPct val="115000"/>
                        </a:lnSpc>
                        <a:spcAft>
                          <a:spcPts val="0"/>
                        </a:spcAft>
                      </a:pPr>
                      <a:r>
                        <a:rPr lang="es-ES" sz="1050">
                          <a:latin typeface="Calibri"/>
                          <a:ea typeface="Calibri"/>
                          <a:cs typeface="Times New Roman"/>
                        </a:rPr>
                        <a:t>Posición epistemológica (y teórica)</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dirty="0">
                          <a:latin typeface="Calibri"/>
                          <a:ea typeface="Calibri"/>
                          <a:cs typeface="Times New Roman"/>
                        </a:rPr>
                        <a:t>Positivismo</a:t>
                      </a:r>
                    </a:p>
                    <a:p>
                      <a:pPr algn="l">
                        <a:lnSpc>
                          <a:spcPct val="115000"/>
                        </a:lnSpc>
                        <a:spcAft>
                          <a:spcPts val="0"/>
                        </a:spcAft>
                      </a:pPr>
                      <a:r>
                        <a:rPr lang="es-ES" sz="1050" dirty="0">
                          <a:latin typeface="Calibri"/>
                          <a:ea typeface="Calibri"/>
                          <a:cs typeface="Times New Roman"/>
                        </a:rPr>
                        <a:t>La realidad está ahí fuera (independiente)</a:t>
                      </a:r>
                    </a:p>
                    <a:p>
                      <a:pPr algn="l">
                        <a:lnSpc>
                          <a:spcPct val="115000"/>
                        </a:lnSpc>
                        <a:spcAft>
                          <a:spcPts val="0"/>
                        </a:spcAft>
                      </a:pPr>
                      <a:r>
                        <a:rPr lang="es-ES" sz="1050" dirty="0">
                          <a:latin typeface="Calibri"/>
                          <a:ea typeface="Calibri"/>
                          <a:cs typeface="Times New Roman"/>
                        </a:rPr>
                        <a:t>Los hechos sociales pueden tratarse como cosas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Teoría crítica</a:t>
                      </a:r>
                    </a:p>
                    <a:p>
                      <a:pPr algn="l">
                        <a:lnSpc>
                          <a:spcPct val="115000"/>
                        </a:lnSpc>
                        <a:spcAft>
                          <a:spcPts val="0"/>
                        </a:spcAft>
                      </a:pPr>
                      <a:r>
                        <a:rPr lang="es-ES" sz="1050" dirty="0">
                          <a:latin typeface="Calibri"/>
                          <a:ea typeface="Calibri"/>
                          <a:cs typeface="Times New Roman"/>
                        </a:rPr>
                        <a:t>Hay múltiples realidades que son construcciones sociales (tipos)</a:t>
                      </a:r>
                    </a:p>
                    <a:p>
                      <a:pPr algn="l">
                        <a:lnSpc>
                          <a:spcPct val="115000"/>
                        </a:lnSpc>
                        <a:spcAft>
                          <a:spcPts val="0"/>
                        </a:spcAft>
                      </a:pPr>
                      <a:r>
                        <a:rPr lang="es-ES" sz="1050" dirty="0">
                          <a:latin typeface="Calibri"/>
                          <a:ea typeface="Calibri"/>
                          <a:cs typeface="Times New Roman"/>
                        </a:rPr>
                        <a:t>Hay acciones sociales con significados subjetivos </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142">
                <a:tc>
                  <a:txBody>
                    <a:bodyPr/>
                    <a:lstStyle/>
                    <a:p>
                      <a:pPr algn="l">
                        <a:lnSpc>
                          <a:spcPct val="115000"/>
                        </a:lnSpc>
                        <a:spcAft>
                          <a:spcPts val="0"/>
                        </a:spcAft>
                      </a:pPr>
                      <a:r>
                        <a:rPr lang="es-ES" sz="1050">
                          <a:latin typeface="Calibri"/>
                          <a:ea typeface="Calibri"/>
                          <a:cs typeface="Times New Roman"/>
                        </a:rPr>
                        <a:t>Objetivos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a:latin typeface="Calibri"/>
                          <a:ea typeface="Calibri"/>
                          <a:cs typeface="Times New Roman"/>
                        </a:rPr>
                        <a:t>Cuantificar dimensiones</a:t>
                      </a:r>
                    </a:p>
                    <a:p>
                      <a:pPr algn="l">
                        <a:lnSpc>
                          <a:spcPct val="115000"/>
                        </a:lnSpc>
                        <a:spcAft>
                          <a:spcPts val="0"/>
                        </a:spcAft>
                      </a:pPr>
                      <a:r>
                        <a:rPr lang="es-ES" sz="1050">
                          <a:latin typeface="Calibri"/>
                          <a:ea typeface="Calibri"/>
                          <a:cs typeface="Times New Roman"/>
                        </a:rPr>
                        <a:t>Relacionar</a:t>
                      </a:r>
                    </a:p>
                    <a:p>
                      <a:pPr algn="l">
                        <a:lnSpc>
                          <a:spcPct val="115000"/>
                        </a:lnSpc>
                        <a:spcAft>
                          <a:spcPts val="0"/>
                        </a:spcAft>
                      </a:pPr>
                      <a:r>
                        <a:rPr lang="es-ES" sz="1050">
                          <a:latin typeface="Calibri"/>
                          <a:ea typeface="Calibri"/>
                          <a:cs typeface="Times New Roman"/>
                        </a:rPr>
                        <a:t>Generalizar</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Comprender significados</a:t>
                      </a:r>
                    </a:p>
                    <a:p>
                      <a:pPr algn="l">
                        <a:lnSpc>
                          <a:spcPct val="115000"/>
                        </a:lnSpc>
                        <a:spcAft>
                          <a:spcPts val="0"/>
                        </a:spcAft>
                      </a:pPr>
                      <a:r>
                        <a:rPr lang="es-ES" sz="1050" dirty="0">
                          <a:latin typeface="Calibri"/>
                          <a:ea typeface="Calibri"/>
                          <a:cs typeface="Times New Roman"/>
                        </a:rPr>
                        <a:t>Interpretar en el contexto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094">
                <a:tc>
                  <a:txBody>
                    <a:bodyPr/>
                    <a:lstStyle/>
                    <a:p>
                      <a:pPr algn="l">
                        <a:lnSpc>
                          <a:spcPct val="115000"/>
                        </a:lnSpc>
                        <a:spcAft>
                          <a:spcPts val="0"/>
                        </a:spcAft>
                      </a:pPr>
                      <a:r>
                        <a:rPr lang="es-ES" sz="1050">
                          <a:latin typeface="Calibri"/>
                          <a:ea typeface="Calibri"/>
                          <a:cs typeface="Times New Roman"/>
                        </a:rPr>
                        <a:t>Tipos de datos generados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a:latin typeface="Calibri"/>
                          <a:ea typeface="Calibri"/>
                          <a:cs typeface="Times New Roman"/>
                        </a:rPr>
                        <a:t>Contabilizables (numéricos)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Textuales, discursivos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094">
                <a:tc>
                  <a:txBody>
                    <a:bodyPr/>
                    <a:lstStyle/>
                    <a:p>
                      <a:pPr algn="l">
                        <a:lnSpc>
                          <a:spcPct val="115000"/>
                        </a:lnSpc>
                        <a:spcAft>
                          <a:spcPts val="0"/>
                        </a:spcAft>
                      </a:pPr>
                      <a:r>
                        <a:rPr lang="es-ES" sz="1050">
                          <a:latin typeface="Calibri"/>
                          <a:ea typeface="Calibri"/>
                          <a:cs typeface="Times New Roman"/>
                        </a:rPr>
                        <a:t>Tipo de análisis de datos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a:latin typeface="Calibri"/>
                          <a:ea typeface="Calibri"/>
                          <a:cs typeface="Times New Roman"/>
                        </a:rPr>
                        <a:t>Estadístico, cuantitativo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interpretativo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187">
                <a:tc>
                  <a:txBody>
                    <a:bodyPr/>
                    <a:lstStyle/>
                    <a:p>
                      <a:pPr algn="l">
                        <a:lnSpc>
                          <a:spcPct val="115000"/>
                        </a:lnSpc>
                        <a:spcAft>
                          <a:spcPts val="0"/>
                        </a:spcAft>
                      </a:pPr>
                      <a:r>
                        <a:rPr lang="es-ES" sz="1050">
                          <a:latin typeface="Calibri"/>
                          <a:ea typeface="Calibri"/>
                          <a:cs typeface="Times New Roman"/>
                        </a:rPr>
                        <a:t>Tipo de población y acceso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dirty="0">
                          <a:latin typeface="Calibri"/>
                          <a:ea typeface="Calibri"/>
                          <a:cs typeface="Times New Roman"/>
                        </a:rPr>
                        <a:t>Máximo alcance</a:t>
                      </a:r>
                    </a:p>
                    <a:p>
                      <a:pPr algn="l">
                        <a:lnSpc>
                          <a:spcPct val="115000"/>
                        </a:lnSpc>
                        <a:spcAft>
                          <a:spcPts val="0"/>
                        </a:spcAft>
                      </a:pPr>
                      <a:r>
                        <a:rPr lang="es-ES" sz="1050" dirty="0">
                          <a:latin typeface="Calibri"/>
                          <a:ea typeface="Calibri"/>
                          <a:cs typeface="Times New Roman"/>
                        </a:rPr>
                        <a:t>Muestreo probabilístico (o asimilado)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Poblaciones reducidas y casos tipo</a:t>
                      </a:r>
                    </a:p>
                    <a:p>
                      <a:pPr algn="l">
                        <a:lnSpc>
                          <a:spcPct val="115000"/>
                        </a:lnSpc>
                        <a:spcAft>
                          <a:spcPts val="0"/>
                        </a:spcAft>
                      </a:pPr>
                      <a:r>
                        <a:rPr lang="es-ES" sz="1050" dirty="0">
                          <a:latin typeface="Calibri"/>
                          <a:ea typeface="Calibri"/>
                          <a:cs typeface="Times New Roman"/>
                        </a:rPr>
                        <a:t>Selección no probabilística </a:t>
                      </a:r>
                    </a:p>
                    <a:p>
                      <a:pPr algn="l">
                        <a:lnSpc>
                          <a:spcPct val="115000"/>
                        </a:lnSpc>
                        <a:spcAft>
                          <a:spcPts val="0"/>
                        </a:spcAft>
                      </a:pPr>
                      <a:r>
                        <a:rPr lang="es-ES" sz="1050" dirty="0">
                          <a:latin typeface="Calibri"/>
                          <a:ea typeface="Calibri"/>
                          <a:cs typeface="Times New Roman"/>
                        </a:rPr>
                        <a:t>Informadores-clave (muestreo estratégico)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094">
                <a:tc>
                  <a:txBody>
                    <a:bodyPr/>
                    <a:lstStyle/>
                    <a:p>
                      <a:pPr algn="l">
                        <a:lnSpc>
                          <a:spcPct val="115000"/>
                        </a:lnSpc>
                        <a:spcAft>
                          <a:spcPts val="0"/>
                        </a:spcAft>
                      </a:pPr>
                      <a:r>
                        <a:rPr lang="es-ES" sz="1050">
                          <a:latin typeface="Calibri"/>
                          <a:ea typeface="Calibri"/>
                          <a:cs typeface="Times New Roman"/>
                        </a:rPr>
                        <a:t>Alcance temático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a:latin typeface="Calibri"/>
                          <a:ea typeface="Calibri"/>
                          <a:cs typeface="Times New Roman"/>
                        </a:rPr>
                        <a:t>Dimensiones objetivas y subjetivas (objetivadas)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Dimensiones subjetivas desde la perspectiva del actor</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187">
                <a:tc>
                  <a:txBody>
                    <a:bodyPr/>
                    <a:lstStyle/>
                    <a:p>
                      <a:pPr algn="l">
                        <a:lnSpc>
                          <a:spcPct val="115000"/>
                        </a:lnSpc>
                        <a:spcAft>
                          <a:spcPts val="0"/>
                        </a:spcAft>
                      </a:pPr>
                      <a:r>
                        <a:rPr lang="es-ES" sz="1050">
                          <a:latin typeface="Calibri"/>
                          <a:ea typeface="Calibri"/>
                          <a:cs typeface="Times New Roman"/>
                        </a:rPr>
                        <a:t>Procedimientos de medición</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a:latin typeface="Calibri"/>
                          <a:ea typeface="Calibri"/>
                          <a:cs typeface="Times New Roman"/>
                        </a:rPr>
                        <a:t>Estandarizados y homogéneos, aplicables a toda la población</a:t>
                      </a:r>
                    </a:p>
                    <a:p>
                      <a:pPr algn="l">
                        <a:lnSpc>
                          <a:spcPct val="115000"/>
                        </a:lnSpc>
                        <a:spcAft>
                          <a:spcPts val="0"/>
                        </a:spcAft>
                      </a:pPr>
                      <a:r>
                        <a:rPr lang="es-ES" sz="1050">
                          <a:latin typeface="Calibri"/>
                          <a:ea typeface="Calibri"/>
                          <a:cs typeface="Times New Roman"/>
                        </a:rPr>
                        <a:t>Previos y replicables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Flexibles y dinámicos</a:t>
                      </a:r>
                    </a:p>
                    <a:p>
                      <a:pPr algn="l">
                        <a:lnSpc>
                          <a:spcPct val="115000"/>
                        </a:lnSpc>
                        <a:spcAft>
                          <a:spcPts val="0"/>
                        </a:spcAft>
                      </a:pPr>
                      <a:r>
                        <a:rPr lang="es-ES" sz="1050" dirty="0">
                          <a:latin typeface="Calibri"/>
                          <a:ea typeface="Calibri"/>
                          <a:cs typeface="Times New Roman"/>
                        </a:rPr>
                        <a:t>Específicos para cada caso</a:t>
                      </a:r>
                    </a:p>
                    <a:p>
                      <a:pPr algn="l">
                        <a:lnSpc>
                          <a:spcPct val="115000"/>
                        </a:lnSpc>
                        <a:spcAft>
                          <a:spcPts val="0"/>
                        </a:spcAft>
                      </a:pPr>
                      <a:r>
                        <a:rPr lang="es-ES" sz="1050" dirty="0">
                          <a:latin typeface="Calibri"/>
                          <a:ea typeface="Calibri"/>
                          <a:cs typeface="Times New Roman"/>
                        </a:rPr>
                        <a:t>En proceso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094">
                <a:tc>
                  <a:txBody>
                    <a:bodyPr/>
                    <a:lstStyle/>
                    <a:p>
                      <a:pPr algn="l">
                        <a:lnSpc>
                          <a:spcPct val="115000"/>
                        </a:lnSpc>
                        <a:spcAft>
                          <a:spcPts val="0"/>
                        </a:spcAft>
                      </a:pPr>
                      <a:r>
                        <a:rPr lang="es-ES" sz="1050">
                          <a:latin typeface="Calibri"/>
                          <a:ea typeface="Calibri"/>
                          <a:cs typeface="Times New Roman"/>
                        </a:rPr>
                        <a:t>Criterios de calidad</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a:latin typeface="Calibri"/>
                          <a:ea typeface="Calibri"/>
                          <a:cs typeface="Times New Roman"/>
                        </a:rPr>
                        <a:t>Validez, fiabilidad, representatividad</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Credibilidad, transferibilidad </a:t>
                      </a:r>
                      <a:r>
                        <a:rPr lang="es-ES" sz="1050" dirty="0" err="1">
                          <a:latin typeface="Calibri"/>
                          <a:ea typeface="Calibri"/>
                          <a:cs typeface="Times New Roman"/>
                        </a:rPr>
                        <a:t>confirmabilidad</a:t>
                      </a:r>
                      <a:endParaRPr lang="es-ES" sz="1050" dirty="0">
                        <a:latin typeface="Calibri"/>
                        <a:ea typeface="Calibri"/>
                        <a:cs typeface="Times New Roman"/>
                      </a:endParaRP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5235">
                <a:tc>
                  <a:txBody>
                    <a:bodyPr/>
                    <a:lstStyle/>
                    <a:p>
                      <a:pPr algn="l">
                        <a:lnSpc>
                          <a:spcPct val="115000"/>
                        </a:lnSpc>
                        <a:spcAft>
                          <a:spcPts val="0"/>
                        </a:spcAft>
                      </a:pPr>
                      <a:r>
                        <a:rPr lang="es-ES" sz="1050">
                          <a:latin typeface="Calibri"/>
                          <a:ea typeface="Calibri"/>
                          <a:cs typeface="Times New Roman"/>
                        </a:rPr>
                        <a:t>Claves prácticas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a:latin typeface="Calibri"/>
                          <a:ea typeface="Calibri"/>
                          <a:cs typeface="Times New Roman"/>
                        </a:rPr>
                        <a:t>El problema es cuantificable y hay acceso a datos suficientes para generalizar</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El problema no es cuantificable y/o hay que verlo desde dentro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187">
                <a:tc>
                  <a:txBody>
                    <a:bodyPr/>
                    <a:lstStyle/>
                    <a:p>
                      <a:pPr algn="l">
                        <a:lnSpc>
                          <a:spcPct val="115000"/>
                        </a:lnSpc>
                        <a:spcAft>
                          <a:spcPts val="0"/>
                        </a:spcAft>
                      </a:pPr>
                      <a:r>
                        <a:rPr lang="es-ES" sz="1050">
                          <a:latin typeface="Calibri"/>
                          <a:ea typeface="Calibri"/>
                          <a:cs typeface="Times New Roman"/>
                        </a:rPr>
                        <a:t>Rol del investigador</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a:latin typeface="Calibri"/>
                          <a:ea typeface="Calibri"/>
                          <a:cs typeface="Times New Roman"/>
                        </a:rPr>
                        <a:t>Fuera, neutral</a:t>
                      </a:r>
                    </a:p>
                    <a:p>
                      <a:pPr algn="l">
                        <a:lnSpc>
                          <a:spcPct val="115000"/>
                        </a:lnSpc>
                        <a:spcAft>
                          <a:spcPts val="0"/>
                        </a:spcAft>
                      </a:pPr>
                      <a:r>
                        <a:rPr lang="es-ES" sz="1050">
                          <a:latin typeface="Calibri"/>
                          <a:ea typeface="Calibri"/>
                          <a:cs typeface="Times New Roman"/>
                        </a:rPr>
                        <a:t>Ajeno al objeto de estudio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Dentro, inmerso, participando</a:t>
                      </a:r>
                    </a:p>
                    <a:p>
                      <a:pPr algn="l">
                        <a:lnSpc>
                          <a:spcPct val="115000"/>
                        </a:lnSpc>
                        <a:spcAft>
                          <a:spcPts val="0"/>
                        </a:spcAft>
                      </a:pPr>
                      <a:r>
                        <a:rPr lang="es-ES" sz="1050" dirty="0">
                          <a:latin typeface="Calibri"/>
                          <a:ea typeface="Calibri"/>
                          <a:cs typeface="Times New Roman"/>
                        </a:rPr>
                        <a:t>Parte del objeto de estudio e incluso protocolo de recogida de datos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r>
              <a:rPr lang="es-ES" dirty="0" smtClean="0">
                <a:solidFill>
                  <a:schemeClr val="bg1">
                    <a:lumMod val="85000"/>
                  </a:schemeClr>
                </a:solidFill>
              </a:rPr>
              <a:t>2.¿Qué es la Entrevista en Profundidad?</a:t>
            </a:r>
          </a:p>
        </p:txBody>
      </p:sp>
      <p:sp>
        <p:nvSpPr>
          <p:cNvPr id="4099" name="2 Subtítulo"/>
          <p:cNvSpPr>
            <a:spLocks noGrp="1"/>
          </p:cNvSpPr>
          <p:nvPr>
            <p:ph idx="1"/>
          </p:nvPr>
        </p:nvSpPr>
        <p:spPr/>
        <p:txBody>
          <a:bodyPr/>
          <a:lstStyle/>
          <a:p>
            <a:pPr lvl="1" algn="just"/>
            <a:endParaRPr lang="es-ES" dirty="0" smtClean="0"/>
          </a:p>
          <a:p>
            <a:pPr algn="just"/>
            <a:endParaRPr lang="es-ES" dirty="0" smtClean="0"/>
          </a:p>
          <a:p>
            <a:pPr eaLnBrk="1" hangingPunct="1"/>
            <a:endParaRPr lang="es-ES" b="1" dirty="0" smtClean="0"/>
          </a:p>
          <a:p>
            <a:pPr lvl="1"/>
            <a:endParaRPr lang="es-ES" dirty="0" smtClean="0"/>
          </a:p>
          <a:p>
            <a:pPr lvl="2" eaLnBrk="1" hangingPunct="1"/>
            <a:endParaRPr lang="es-ES" dirty="0" smtClean="0"/>
          </a:p>
          <a:p>
            <a:pPr lvl="2" eaLnBrk="1" hangingPunct="1"/>
            <a:endParaRPr lang="es-ES" dirty="0" smtClean="0"/>
          </a:p>
        </p:txBody>
      </p:sp>
      <p:pic>
        <p:nvPicPr>
          <p:cNvPr id="410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
        <p:nvSpPr>
          <p:cNvPr id="11" name="10 CuadroTexto"/>
          <p:cNvSpPr txBox="1"/>
          <p:nvPr/>
        </p:nvSpPr>
        <p:spPr>
          <a:xfrm>
            <a:off x="7380288" y="1989138"/>
            <a:ext cx="1763712" cy="1384300"/>
          </a:xfrm>
          <a:prstGeom prst="rect">
            <a:avLst/>
          </a:prstGeom>
          <a:noFill/>
        </p:spPr>
        <p:txBody>
          <a:bodyPr>
            <a:spAutoFit/>
          </a:bodyPr>
          <a:lstStyle/>
          <a:p>
            <a:pPr>
              <a:defRPr/>
            </a:pPr>
            <a:r>
              <a:rPr lang="eu-ES" sz="1200" b="1" dirty="0" err="1">
                <a:solidFill>
                  <a:schemeClr val="bg1">
                    <a:lumMod val="50000"/>
                  </a:schemeClr>
                </a:solidFill>
              </a:rPr>
              <a:t>Ispizua</a:t>
            </a:r>
            <a:r>
              <a:rPr lang="eu-ES" sz="1200" b="1" dirty="0">
                <a:solidFill>
                  <a:schemeClr val="bg1">
                    <a:lumMod val="50000"/>
                  </a:schemeClr>
                </a:solidFill>
              </a:rPr>
              <a:t> y </a:t>
            </a:r>
            <a:r>
              <a:rPr lang="eu-ES" sz="1200" b="1" dirty="0" err="1">
                <a:solidFill>
                  <a:schemeClr val="bg1">
                    <a:lumMod val="50000"/>
                  </a:schemeClr>
                </a:solidFill>
              </a:rPr>
              <a:t>Lavía</a:t>
            </a:r>
            <a:r>
              <a:rPr lang="eu-ES" sz="1200" b="1" dirty="0">
                <a:solidFill>
                  <a:schemeClr val="bg1">
                    <a:lumMod val="50000"/>
                  </a:schemeClr>
                </a:solidFill>
              </a:rPr>
              <a:t> (2016</a:t>
            </a:r>
            <a:r>
              <a:rPr lang="eu-ES" sz="1200" b="1" i="1" dirty="0">
                <a:solidFill>
                  <a:schemeClr val="bg1">
                    <a:lumMod val="50000"/>
                  </a:schemeClr>
                </a:solidFill>
              </a:rPr>
              <a:t>): La </a:t>
            </a:r>
            <a:r>
              <a:rPr lang="eu-ES" sz="1200" b="1" i="1" dirty="0" err="1">
                <a:solidFill>
                  <a:schemeClr val="bg1">
                    <a:lumMod val="50000"/>
                  </a:schemeClr>
                </a:solidFill>
              </a:rPr>
              <a:t>investigación</a:t>
            </a:r>
            <a:r>
              <a:rPr lang="eu-ES" sz="1200" b="1" i="1" dirty="0">
                <a:solidFill>
                  <a:schemeClr val="bg1">
                    <a:lumMod val="50000"/>
                  </a:schemeClr>
                </a:solidFill>
              </a:rPr>
              <a:t> </a:t>
            </a:r>
            <a:r>
              <a:rPr lang="eu-ES" sz="1200" b="1" i="1" dirty="0" err="1">
                <a:solidFill>
                  <a:schemeClr val="bg1">
                    <a:lumMod val="50000"/>
                  </a:schemeClr>
                </a:solidFill>
              </a:rPr>
              <a:t>como</a:t>
            </a:r>
            <a:r>
              <a:rPr lang="eu-ES" sz="1200" b="1" i="1" dirty="0">
                <a:solidFill>
                  <a:schemeClr val="bg1">
                    <a:lumMod val="50000"/>
                  </a:schemeClr>
                </a:solidFill>
              </a:rPr>
              <a:t> </a:t>
            </a:r>
            <a:r>
              <a:rPr lang="eu-ES" sz="1200" b="1" i="1" dirty="0" err="1">
                <a:solidFill>
                  <a:schemeClr val="bg1">
                    <a:lumMod val="50000"/>
                  </a:schemeClr>
                </a:solidFill>
              </a:rPr>
              <a:t>proceso</a:t>
            </a:r>
            <a:r>
              <a:rPr lang="eu-ES" sz="1200" b="1" i="1" dirty="0">
                <a:solidFill>
                  <a:schemeClr val="bg1">
                    <a:lumMod val="50000"/>
                  </a:schemeClr>
                </a:solidFill>
              </a:rPr>
              <a:t>. </a:t>
            </a:r>
            <a:r>
              <a:rPr lang="eu-ES" sz="1200" b="1" i="1" dirty="0" err="1">
                <a:solidFill>
                  <a:schemeClr val="bg1">
                    <a:lumMod val="50000"/>
                  </a:schemeClr>
                </a:solidFill>
              </a:rPr>
              <a:t>Planificación</a:t>
            </a:r>
            <a:r>
              <a:rPr lang="eu-ES" sz="1200" b="1" i="1" dirty="0">
                <a:solidFill>
                  <a:schemeClr val="bg1">
                    <a:lumMod val="50000"/>
                  </a:schemeClr>
                </a:solidFill>
              </a:rPr>
              <a:t> y </a:t>
            </a:r>
            <a:r>
              <a:rPr lang="eu-ES" sz="1200" b="1" i="1" dirty="0" err="1">
                <a:solidFill>
                  <a:schemeClr val="bg1">
                    <a:lumMod val="50000"/>
                  </a:schemeClr>
                </a:solidFill>
              </a:rPr>
              <a:t>Desarrollo</a:t>
            </a:r>
            <a:r>
              <a:rPr lang="eu-ES" sz="1200" b="1" dirty="0">
                <a:solidFill>
                  <a:schemeClr val="bg1">
                    <a:lumMod val="50000"/>
                  </a:schemeClr>
                </a:solidFill>
              </a:rPr>
              <a:t>. Madrid: </a:t>
            </a:r>
            <a:r>
              <a:rPr lang="eu-ES" sz="1200" b="1" dirty="0" err="1">
                <a:solidFill>
                  <a:schemeClr val="bg1">
                    <a:lumMod val="50000"/>
                  </a:schemeClr>
                </a:solidFill>
              </a:rPr>
              <a:t>Dextra</a:t>
            </a:r>
            <a:r>
              <a:rPr lang="eu-ES" sz="1200" b="1" dirty="0">
                <a:solidFill>
                  <a:schemeClr val="bg1">
                    <a:lumMod val="50000"/>
                  </a:schemeClr>
                </a:solidFill>
              </a:rPr>
              <a:t>.</a:t>
            </a:r>
          </a:p>
        </p:txBody>
      </p:sp>
      <p:graphicFrame>
        <p:nvGraphicFramePr>
          <p:cNvPr id="12" name="11 Tabla"/>
          <p:cNvGraphicFramePr>
            <a:graphicFrameLocks noGrp="1"/>
          </p:cNvGraphicFramePr>
          <p:nvPr/>
        </p:nvGraphicFramePr>
        <p:xfrm>
          <a:off x="1692275" y="115888"/>
          <a:ext cx="5616622" cy="6704353"/>
        </p:xfrm>
        <a:graphic>
          <a:graphicData uri="http://schemas.openxmlformats.org/drawingml/2006/table">
            <a:tbl>
              <a:tblPr/>
              <a:tblGrid>
                <a:gridCol w="1559591"/>
                <a:gridCol w="1681009"/>
                <a:gridCol w="2376022"/>
              </a:tblGrid>
              <a:tr h="358094">
                <a:tc gridSpan="3">
                  <a:txBody>
                    <a:bodyPr/>
                    <a:lstStyle/>
                    <a:p>
                      <a:pPr algn="l">
                        <a:lnSpc>
                          <a:spcPct val="115000"/>
                        </a:lnSpc>
                        <a:spcAft>
                          <a:spcPts val="0"/>
                        </a:spcAft>
                      </a:pPr>
                      <a:r>
                        <a:rPr lang="es-ES" sz="1050" b="1" dirty="0">
                          <a:latin typeface="Calibri"/>
                          <a:ea typeface="Calibri"/>
                          <a:cs typeface="Times New Roman"/>
                        </a:rPr>
                        <a:t>Cuadro 1.2.:</a:t>
                      </a:r>
                      <a:r>
                        <a:rPr lang="es-ES" sz="1050" dirty="0">
                          <a:latin typeface="Calibri"/>
                          <a:ea typeface="Calibri"/>
                          <a:cs typeface="Times New Roman"/>
                        </a:rPr>
                        <a:t> Características de las investigaciones de orientación cuantitativa y cualitativa</a:t>
                      </a:r>
                    </a:p>
                  </a:txBody>
                  <a:tcPr marL="39073" marR="39073" marT="0" marB="0">
                    <a:lnL>
                      <a:noFill/>
                    </a:lnL>
                    <a:lnR>
                      <a:noFill/>
                    </a:lnR>
                    <a:lnT>
                      <a:noFill/>
                    </a:lnT>
                    <a:lnB>
                      <a:noFill/>
                    </a:lnB>
                  </a:tcPr>
                </a:tc>
                <a:tc hMerge="1">
                  <a:txBody>
                    <a:bodyPr/>
                    <a:lstStyle/>
                    <a:p>
                      <a:endParaRPr lang="eu-ES"/>
                    </a:p>
                  </a:txBody>
                  <a:tcPr/>
                </a:tc>
                <a:tc hMerge="1">
                  <a:txBody>
                    <a:bodyPr/>
                    <a:lstStyle/>
                    <a:p>
                      <a:endParaRPr lang="eu-ES"/>
                    </a:p>
                  </a:txBody>
                  <a:tcPr/>
                </a:tc>
              </a:tr>
              <a:tr h="179048">
                <a:tc>
                  <a:txBody>
                    <a:bodyPr/>
                    <a:lstStyle/>
                    <a:p>
                      <a:pPr algn="l">
                        <a:lnSpc>
                          <a:spcPct val="115000"/>
                        </a:lnSpc>
                        <a:spcAft>
                          <a:spcPts val="0"/>
                        </a:spcAft>
                      </a:pPr>
                      <a:endParaRPr lang="es-ES" sz="1050" dirty="0">
                        <a:latin typeface="Calibri"/>
                        <a:ea typeface="Calibri"/>
                        <a:cs typeface="Times New Roman"/>
                      </a:endParaRPr>
                    </a:p>
                  </a:txBody>
                  <a:tcPr marL="39073" marR="39073"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15000"/>
                        </a:lnSpc>
                        <a:spcAft>
                          <a:spcPts val="0"/>
                        </a:spcAft>
                      </a:pPr>
                      <a:r>
                        <a:rPr lang="es-ES" sz="1050" b="1" dirty="0">
                          <a:latin typeface="Calibri"/>
                          <a:ea typeface="Calibri"/>
                          <a:cs typeface="Times New Roman"/>
                        </a:rPr>
                        <a:t>CUANTITATIVA</a:t>
                      </a:r>
                      <a:endParaRPr lang="es-ES" sz="1050" dirty="0">
                        <a:latin typeface="Calibri"/>
                        <a:ea typeface="Calibri"/>
                        <a:cs typeface="Times New Roman"/>
                      </a:endParaRPr>
                    </a:p>
                  </a:txBody>
                  <a:tcPr marL="39073" marR="39073" marT="0" marB="0">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l">
                        <a:lnSpc>
                          <a:spcPct val="115000"/>
                        </a:lnSpc>
                        <a:spcAft>
                          <a:spcPts val="0"/>
                        </a:spcAft>
                      </a:pPr>
                      <a:r>
                        <a:rPr lang="es-ES" sz="1050" b="1">
                          <a:latin typeface="Calibri"/>
                          <a:ea typeface="Calibri"/>
                          <a:cs typeface="Times New Roman"/>
                        </a:rPr>
                        <a:t>CUALITATIVA</a:t>
                      </a:r>
                      <a:endParaRPr lang="es-ES" sz="1050">
                        <a:latin typeface="Calibri"/>
                        <a:ea typeface="Calibri"/>
                        <a:cs typeface="Times New Roman"/>
                      </a:endParaRPr>
                    </a:p>
                  </a:txBody>
                  <a:tcPr marL="39073" marR="39073" marT="0" marB="0">
                    <a:lnL>
                      <a:noFill/>
                    </a:lnL>
                    <a:lnR>
                      <a:noFill/>
                    </a:lnR>
                    <a:lnT>
                      <a:noFill/>
                    </a:lnT>
                    <a:lnB w="12700" cap="flat" cmpd="sng" algn="ctr">
                      <a:solidFill>
                        <a:srgbClr val="000000"/>
                      </a:solidFill>
                      <a:prstDash val="solid"/>
                      <a:round/>
                      <a:headEnd type="none" w="med" len="med"/>
                      <a:tailEnd type="none" w="med" len="med"/>
                    </a:lnB>
                    <a:solidFill>
                      <a:srgbClr val="BFBFBF"/>
                    </a:solidFill>
                  </a:tcPr>
                </a:tc>
              </a:tr>
              <a:tr h="1074281">
                <a:tc>
                  <a:txBody>
                    <a:bodyPr/>
                    <a:lstStyle/>
                    <a:p>
                      <a:pPr algn="l">
                        <a:lnSpc>
                          <a:spcPct val="115000"/>
                        </a:lnSpc>
                        <a:spcAft>
                          <a:spcPts val="0"/>
                        </a:spcAft>
                      </a:pPr>
                      <a:r>
                        <a:rPr lang="es-ES" sz="1050">
                          <a:latin typeface="Calibri"/>
                          <a:ea typeface="Calibri"/>
                          <a:cs typeface="Times New Roman"/>
                        </a:rPr>
                        <a:t>Posición epistemológica (y teórica)</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dirty="0">
                          <a:latin typeface="Calibri"/>
                          <a:ea typeface="Calibri"/>
                          <a:cs typeface="Times New Roman"/>
                        </a:rPr>
                        <a:t>Positivismo</a:t>
                      </a:r>
                    </a:p>
                    <a:p>
                      <a:pPr algn="l">
                        <a:lnSpc>
                          <a:spcPct val="115000"/>
                        </a:lnSpc>
                        <a:spcAft>
                          <a:spcPts val="0"/>
                        </a:spcAft>
                      </a:pPr>
                      <a:r>
                        <a:rPr lang="es-ES" sz="1050" dirty="0">
                          <a:latin typeface="Calibri"/>
                          <a:ea typeface="Calibri"/>
                          <a:cs typeface="Times New Roman"/>
                        </a:rPr>
                        <a:t>La realidad está ahí fuera (independiente)</a:t>
                      </a:r>
                    </a:p>
                    <a:p>
                      <a:pPr algn="l">
                        <a:lnSpc>
                          <a:spcPct val="115000"/>
                        </a:lnSpc>
                        <a:spcAft>
                          <a:spcPts val="0"/>
                        </a:spcAft>
                      </a:pPr>
                      <a:r>
                        <a:rPr lang="es-ES" sz="1050" dirty="0">
                          <a:latin typeface="Calibri"/>
                          <a:ea typeface="Calibri"/>
                          <a:cs typeface="Times New Roman"/>
                        </a:rPr>
                        <a:t>Los hechos sociales pueden tratarse como cosas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Teoría crítica</a:t>
                      </a:r>
                    </a:p>
                    <a:p>
                      <a:pPr algn="l">
                        <a:lnSpc>
                          <a:spcPct val="115000"/>
                        </a:lnSpc>
                        <a:spcAft>
                          <a:spcPts val="0"/>
                        </a:spcAft>
                      </a:pPr>
                      <a:r>
                        <a:rPr lang="es-ES" sz="1050" dirty="0">
                          <a:latin typeface="Calibri"/>
                          <a:ea typeface="Calibri"/>
                          <a:cs typeface="Times New Roman"/>
                        </a:rPr>
                        <a:t>Hay múltiples realidades que son construcciones sociales (tipos)</a:t>
                      </a:r>
                    </a:p>
                    <a:p>
                      <a:pPr algn="l">
                        <a:lnSpc>
                          <a:spcPct val="115000"/>
                        </a:lnSpc>
                        <a:spcAft>
                          <a:spcPts val="0"/>
                        </a:spcAft>
                      </a:pPr>
                      <a:r>
                        <a:rPr lang="es-ES" sz="1050" dirty="0">
                          <a:latin typeface="Calibri"/>
                          <a:ea typeface="Calibri"/>
                          <a:cs typeface="Times New Roman"/>
                        </a:rPr>
                        <a:t>Hay acciones sociales con significados subjetivos </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142">
                <a:tc>
                  <a:txBody>
                    <a:bodyPr/>
                    <a:lstStyle/>
                    <a:p>
                      <a:pPr algn="l">
                        <a:lnSpc>
                          <a:spcPct val="115000"/>
                        </a:lnSpc>
                        <a:spcAft>
                          <a:spcPts val="0"/>
                        </a:spcAft>
                      </a:pPr>
                      <a:r>
                        <a:rPr lang="es-ES" sz="1050">
                          <a:latin typeface="Calibri"/>
                          <a:ea typeface="Calibri"/>
                          <a:cs typeface="Times New Roman"/>
                        </a:rPr>
                        <a:t>Objetivos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a:latin typeface="Calibri"/>
                          <a:ea typeface="Calibri"/>
                          <a:cs typeface="Times New Roman"/>
                        </a:rPr>
                        <a:t>Cuantificar dimensiones</a:t>
                      </a:r>
                    </a:p>
                    <a:p>
                      <a:pPr algn="l">
                        <a:lnSpc>
                          <a:spcPct val="115000"/>
                        </a:lnSpc>
                        <a:spcAft>
                          <a:spcPts val="0"/>
                        </a:spcAft>
                      </a:pPr>
                      <a:r>
                        <a:rPr lang="es-ES" sz="1050">
                          <a:latin typeface="Calibri"/>
                          <a:ea typeface="Calibri"/>
                          <a:cs typeface="Times New Roman"/>
                        </a:rPr>
                        <a:t>Relacionar</a:t>
                      </a:r>
                    </a:p>
                    <a:p>
                      <a:pPr algn="l">
                        <a:lnSpc>
                          <a:spcPct val="115000"/>
                        </a:lnSpc>
                        <a:spcAft>
                          <a:spcPts val="0"/>
                        </a:spcAft>
                      </a:pPr>
                      <a:r>
                        <a:rPr lang="es-ES" sz="1050">
                          <a:latin typeface="Calibri"/>
                          <a:ea typeface="Calibri"/>
                          <a:cs typeface="Times New Roman"/>
                        </a:rPr>
                        <a:t>Generalizar</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Comprender significados</a:t>
                      </a:r>
                    </a:p>
                    <a:p>
                      <a:pPr algn="l">
                        <a:lnSpc>
                          <a:spcPct val="115000"/>
                        </a:lnSpc>
                        <a:spcAft>
                          <a:spcPts val="0"/>
                        </a:spcAft>
                      </a:pPr>
                      <a:r>
                        <a:rPr lang="es-ES" sz="1050" dirty="0">
                          <a:latin typeface="Calibri"/>
                          <a:ea typeface="Calibri"/>
                          <a:cs typeface="Times New Roman"/>
                        </a:rPr>
                        <a:t>Interpretar en el contexto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094">
                <a:tc>
                  <a:txBody>
                    <a:bodyPr/>
                    <a:lstStyle/>
                    <a:p>
                      <a:pPr algn="l">
                        <a:lnSpc>
                          <a:spcPct val="115000"/>
                        </a:lnSpc>
                        <a:spcAft>
                          <a:spcPts val="0"/>
                        </a:spcAft>
                      </a:pPr>
                      <a:r>
                        <a:rPr lang="es-ES" sz="1050">
                          <a:latin typeface="Calibri"/>
                          <a:ea typeface="Calibri"/>
                          <a:cs typeface="Times New Roman"/>
                        </a:rPr>
                        <a:t>Tipos de datos generados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a:latin typeface="Calibri"/>
                          <a:ea typeface="Calibri"/>
                          <a:cs typeface="Times New Roman"/>
                        </a:rPr>
                        <a:t>Contabilizables (numéricos)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Textuales, discursivos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094">
                <a:tc>
                  <a:txBody>
                    <a:bodyPr/>
                    <a:lstStyle/>
                    <a:p>
                      <a:pPr algn="l">
                        <a:lnSpc>
                          <a:spcPct val="115000"/>
                        </a:lnSpc>
                        <a:spcAft>
                          <a:spcPts val="0"/>
                        </a:spcAft>
                      </a:pPr>
                      <a:r>
                        <a:rPr lang="es-ES" sz="1050">
                          <a:latin typeface="Calibri"/>
                          <a:ea typeface="Calibri"/>
                          <a:cs typeface="Times New Roman"/>
                        </a:rPr>
                        <a:t>Tipo de análisis de datos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a:latin typeface="Calibri"/>
                          <a:ea typeface="Calibri"/>
                          <a:cs typeface="Times New Roman"/>
                        </a:rPr>
                        <a:t>Estadístico, cuantitativo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interpretativo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187">
                <a:tc>
                  <a:txBody>
                    <a:bodyPr/>
                    <a:lstStyle/>
                    <a:p>
                      <a:pPr algn="l">
                        <a:lnSpc>
                          <a:spcPct val="115000"/>
                        </a:lnSpc>
                        <a:spcAft>
                          <a:spcPts val="0"/>
                        </a:spcAft>
                      </a:pPr>
                      <a:r>
                        <a:rPr lang="es-ES" sz="1050">
                          <a:latin typeface="Calibri"/>
                          <a:ea typeface="Calibri"/>
                          <a:cs typeface="Times New Roman"/>
                        </a:rPr>
                        <a:t>Tipo de población y acceso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dirty="0">
                          <a:latin typeface="Calibri"/>
                          <a:ea typeface="Calibri"/>
                          <a:cs typeface="Times New Roman"/>
                        </a:rPr>
                        <a:t>Máximo alcance</a:t>
                      </a:r>
                    </a:p>
                    <a:p>
                      <a:pPr algn="l">
                        <a:lnSpc>
                          <a:spcPct val="115000"/>
                        </a:lnSpc>
                        <a:spcAft>
                          <a:spcPts val="0"/>
                        </a:spcAft>
                      </a:pPr>
                      <a:r>
                        <a:rPr lang="es-ES" sz="1050" dirty="0">
                          <a:latin typeface="Calibri"/>
                          <a:ea typeface="Calibri"/>
                          <a:cs typeface="Times New Roman"/>
                        </a:rPr>
                        <a:t>Muestreo probabilístico (o asimilado)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Poblaciones reducidas y casos tipo</a:t>
                      </a:r>
                    </a:p>
                    <a:p>
                      <a:pPr algn="l">
                        <a:lnSpc>
                          <a:spcPct val="115000"/>
                        </a:lnSpc>
                        <a:spcAft>
                          <a:spcPts val="0"/>
                        </a:spcAft>
                      </a:pPr>
                      <a:r>
                        <a:rPr lang="es-ES" sz="1050" dirty="0">
                          <a:latin typeface="Calibri"/>
                          <a:ea typeface="Calibri"/>
                          <a:cs typeface="Times New Roman"/>
                        </a:rPr>
                        <a:t>Selección no probabilística </a:t>
                      </a:r>
                    </a:p>
                    <a:p>
                      <a:pPr algn="l">
                        <a:lnSpc>
                          <a:spcPct val="115000"/>
                        </a:lnSpc>
                        <a:spcAft>
                          <a:spcPts val="0"/>
                        </a:spcAft>
                      </a:pPr>
                      <a:r>
                        <a:rPr lang="es-ES" sz="1050" dirty="0">
                          <a:latin typeface="Calibri"/>
                          <a:ea typeface="Calibri"/>
                          <a:cs typeface="Times New Roman"/>
                        </a:rPr>
                        <a:t>Informadores-clave (muestreo estratégico)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094">
                <a:tc>
                  <a:txBody>
                    <a:bodyPr/>
                    <a:lstStyle/>
                    <a:p>
                      <a:pPr algn="l">
                        <a:lnSpc>
                          <a:spcPct val="115000"/>
                        </a:lnSpc>
                        <a:spcAft>
                          <a:spcPts val="0"/>
                        </a:spcAft>
                      </a:pPr>
                      <a:r>
                        <a:rPr lang="es-ES" sz="1050">
                          <a:latin typeface="Calibri"/>
                          <a:ea typeface="Calibri"/>
                          <a:cs typeface="Times New Roman"/>
                        </a:rPr>
                        <a:t>Alcance temático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a:latin typeface="Calibri"/>
                          <a:ea typeface="Calibri"/>
                          <a:cs typeface="Times New Roman"/>
                        </a:rPr>
                        <a:t>Dimensiones objetivas y subjetivas (objetivadas)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Dimensiones subjetivas desde la perspectiva del actor</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187">
                <a:tc>
                  <a:txBody>
                    <a:bodyPr/>
                    <a:lstStyle/>
                    <a:p>
                      <a:pPr algn="l">
                        <a:lnSpc>
                          <a:spcPct val="115000"/>
                        </a:lnSpc>
                        <a:spcAft>
                          <a:spcPts val="0"/>
                        </a:spcAft>
                      </a:pPr>
                      <a:r>
                        <a:rPr lang="es-ES" sz="1050">
                          <a:latin typeface="Calibri"/>
                          <a:ea typeface="Calibri"/>
                          <a:cs typeface="Times New Roman"/>
                        </a:rPr>
                        <a:t>Procedimientos de medición</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a:latin typeface="Calibri"/>
                          <a:ea typeface="Calibri"/>
                          <a:cs typeface="Times New Roman"/>
                        </a:rPr>
                        <a:t>Estandarizados y homogéneos, aplicables a toda la población</a:t>
                      </a:r>
                    </a:p>
                    <a:p>
                      <a:pPr algn="l">
                        <a:lnSpc>
                          <a:spcPct val="115000"/>
                        </a:lnSpc>
                        <a:spcAft>
                          <a:spcPts val="0"/>
                        </a:spcAft>
                      </a:pPr>
                      <a:r>
                        <a:rPr lang="es-ES" sz="1050">
                          <a:latin typeface="Calibri"/>
                          <a:ea typeface="Calibri"/>
                          <a:cs typeface="Times New Roman"/>
                        </a:rPr>
                        <a:t>Previos y replicables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Flexibles y dinámicos</a:t>
                      </a:r>
                    </a:p>
                    <a:p>
                      <a:pPr algn="l">
                        <a:lnSpc>
                          <a:spcPct val="115000"/>
                        </a:lnSpc>
                        <a:spcAft>
                          <a:spcPts val="0"/>
                        </a:spcAft>
                      </a:pPr>
                      <a:r>
                        <a:rPr lang="es-ES" sz="1050" dirty="0">
                          <a:latin typeface="Calibri"/>
                          <a:ea typeface="Calibri"/>
                          <a:cs typeface="Times New Roman"/>
                        </a:rPr>
                        <a:t>Específicos para cada caso</a:t>
                      </a:r>
                    </a:p>
                    <a:p>
                      <a:pPr algn="l">
                        <a:lnSpc>
                          <a:spcPct val="115000"/>
                        </a:lnSpc>
                        <a:spcAft>
                          <a:spcPts val="0"/>
                        </a:spcAft>
                      </a:pPr>
                      <a:r>
                        <a:rPr lang="es-ES" sz="1050" dirty="0">
                          <a:latin typeface="Calibri"/>
                          <a:ea typeface="Calibri"/>
                          <a:cs typeface="Times New Roman"/>
                        </a:rPr>
                        <a:t>En proceso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094">
                <a:tc>
                  <a:txBody>
                    <a:bodyPr/>
                    <a:lstStyle/>
                    <a:p>
                      <a:pPr algn="l">
                        <a:lnSpc>
                          <a:spcPct val="115000"/>
                        </a:lnSpc>
                        <a:spcAft>
                          <a:spcPts val="0"/>
                        </a:spcAft>
                      </a:pPr>
                      <a:r>
                        <a:rPr lang="es-ES" sz="1050">
                          <a:latin typeface="Calibri"/>
                          <a:ea typeface="Calibri"/>
                          <a:cs typeface="Times New Roman"/>
                        </a:rPr>
                        <a:t>Criterios de calidad</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a:latin typeface="Calibri"/>
                          <a:ea typeface="Calibri"/>
                          <a:cs typeface="Times New Roman"/>
                        </a:rPr>
                        <a:t>Validez, fiabilidad, representatividad</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Credibilidad, transferibilidad </a:t>
                      </a:r>
                      <a:r>
                        <a:rPr lang="es-ES" sz="1050" dirty="0" err="1">
                          <a:latin typeface="Calibri"/>
                          <a:ea typeface="Calibri"/>
                          <a:cs typeface="Times New Roman"/>
                        </a:rPr>
                        <a:t>confirmabilidad</a:t>
                      </a:r>
                      <a:endParaRPr lang="es-ES" sz="1050" dirty="0">
                        <a:latin typeface="Calibri"/>
                        <a:ea typeface="Calibri"/>
                        <a:cs typeface="Times New Roman"/>
                      </a:endParaRP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5235">
                <a:tc>
                  <a:txBody>
                    <a:bodyPr/>
                    <a:lstStyle/>
                    <a:p>
                      <a:pPr algn="l">
                        <a:lnSpc>
                          <a:spcPct val="115000"/>
                        </a:lnSpc>
                        <a:spcAft>
                          <a:spcPts val="0"/>
                        </a:spcAft>
                      </a:pPr>
                      <a:r>
                        <a:rPr lang="es-ES" sz="1050">
                          <a:latin typeface="Calibri"/>
                          <a:ea typeface="Calibri"/>
                          <a:cs typeface="Times New Roman"/>
                        </a:rPr>
                        <a:t>Claves prácticas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a:latin typeface="Calibri"/>
                          <a:ea typeface="Calibri"/>
                          <a:cs typeface="Times New Roman"/>
                        </a:rPr>
                        <a:t>El problema es cuantificable y hay acceso a datos suficientes para generalizar</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El problema no es cuantificable y/o hay que verlo desde dentro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187">
                <a:tc>
                  <a:txBody>
                    <a:bodyPr/>
                    <a:lstStyle/>
                    <a:p>
                      <a:pPr algn="l">
                        <a:lnSpc>
                          <a:spcPct val="115000"/>
                        </a:lnSpc>
                        <a:spcAft>
                          <a:spcPts val="0"/>
                        </a:spcAft>
                      </a:pPr>
                      <a:r>
                        <a:rPr lang="es-ES" sz="1050">
                          <a:latin typeface="Calibri"/>
                          <a:ea typeface="Calibri"/>
                          <a:cs typeface="Times New Roman"/>
                        </a:rPr>
                        <a:t>Rol del investigador</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a:latin typeface="Calibri"/>
                          <a:ea typeface="Calibri"/>
                          <a:cs typeface="Times New Roman"/>
                        </a:rPr>
                        <a:t>Fuera, neutral</a:t>
                      </a:r>
                    </a:p>
                    <a:p>
                      <a:pPr algn="l">
                        <a:lnSpc>
                          <a:spcPct val="115000"/>
                        </a:lnSpc>
                        <a:spcAft>
                          <a:spcPts val="0"/>
                        </a:spcAft>
                      </a:pPr>
                      <a:r>
                        <a:rPr lang="es-ES" sz="1050">
                          <a:latin typeface="Calibri"/>
                          <a:ea typeface="Calibri"/>
                          <a:cs typeface="Times New Roman"/>
                        </a:rPr>
                        <a:t>Ajeno al objeto de estudio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Dentro, inmerso, participando</a:t>
                      </a:r>
                    </a:p>
                    <a:p>
                      <a:pPr algn="l">
                        <a:lnSpc>
                          <a:spcPct val="115000"/>
                        </a:lnSpc>
                        <a:spcAft>
                          <a:spcPts val="0"/>
                        </a:spcAft>
                      </a:pPr>
                      <a:r>
                        <a:rPr lang="es-ES" sz="1050" dirty="0">
                          <a:latin typeface="Calibri"/>
                          <a:ea typeface="Calibri"/>
                          <a:cs typeface="Times New Roman"/>
                        </a:rPr>
                        <a:t>Parte del objeto de estudio e incluso protocolo de recogida de datos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8 Elipse"/>
          <p:cNvSpPr/>
          <p:nvPr/>
        </p:nvSpPr>
        <p:spPr>
          <a:xfrm>
            <a:off x="2608893" y="1609550"/>
            <a:ext cx="4680520" cy="792088"/>
          </a:xfrm>
          <a:prstGeom prst="ellipse">
            <a:avLst/>
          </a:prstGeom>
          <a:noFill/>
          <a:ln w="63500" cap="flat">
            <a:solidFill>
              <a:srgbClr val="FFC0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r>
              <a:rPr lang="es-ES" dirty="0" smtClean="0">
                <a:solidFill>
                  <a:schemeClr val="bg1">
                    <a:lumMod val="85000"/>
                  </a:schemeClr>
                </a:solidFill>
              </a:rPr>
              <a:t>2.¿Qué es la Entrevista en Profundidad?</a:t>
            </a:r>
          </a:p>
        </p:txBody>
      </p:sp>
      <p:sp>
        <p:nvSpPr>
          <p:cNvPr id="4099" name="2 Subtítulo"/>
          <p:cNvSpPr>
            <a:spLocks noGrp="1"/>
          </p:cNvSpPr>
          <p:nvPr>
            <p:ph idx="1"/>
          </p:nvPr>
        </p:nvSpPr>
        <p:spPr/>
        <p:txBody>
          <a:bodyPr/>
          <a:lstStyle/>
          <a:p>
            <a:pPr lvl="1" algn="just"/>
            <a:endParaRPr lang="es-ES" dirty="0" smtClean="0"/>
          </a:p>
          <a:p>
            <a:pPr algn="just"/>
            <a:endParaRPr lang="es-ES" dirty="0" smtClean="0"/>
          </a:p>
          <a:p>
            <a:pPr eaLnBrk="1" hangingPunct="1"/>
            <a:endParaRPr lang="es-ES" b="1" dirty="0" smtClean="0"/>
          </a:p>
          <a:p>
            <a:pPr lvl="1"/>
            <a:endParaRPr lang="es-ES" dirty="0" smtClean="0"/>
          </a:p>
          <a:p>
            <a:pPr lvl="2" eaLnBrk="1" hangingPunct="1"/>
            <a:endParaRPr lang="es-ES" dirty="0" smtClean="0"/>
          </a:p>
          <a:p>
            <a:pPr lvl="2" eaLnBrk="1" hangingPunct="1"/>
            <a:endParaRPr lang="es-ES" dirty="0" smtClean="0"/>
          </a:p>
        </p:txBody>
      </p:sp>
      <p:pic>
        <p:nvPicPr>
          <p:cNvPr id="410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
        <p:nvSpPr>
          <p:cNvPr id="11" name="10 CuadroTexto"/>
          <p:cNvSpPr txBox="1"/>
          <p:nvPr/>
        </p:nvSpPr>
        <p:spPr>
          <a:xfrm>
            <a:off x="7380288" y="1989138"/>
            <a:ext cx="1763712" cy="1384300"/>
          </a:xfrm>
          <a:prstGeom prst="rect">
            <a:avLst/>
          </a:prstGeom>
          <a:noFill/>
        </p:spPr>
        <p:txBody>
          <a:bodyPr>
            <a:spAutoFit/>
          </a:bodyPr>
          <a:lstStyle/>
          <a:p>
            <a:pPr>
              <a:defRPr/>
            </a:pPr>
            <a:r>
              <a:rPr lang="eu-ES" sz="1200" b="1" dirty="0" err="1">
                <a:solidFill>
                  <a:schemeClr val="bg1">
                    <a:lumMod val="50000"/>
                  </a:schemeClr>
                </a:solidFill>
              </a:rPr>
              <a:t>Ispizua</a:t>
            </a:r>
            <a:r>
              <a:rPr lang="eu-ES" sz="1200" b="1" dirty="0">
                <a:solidFill>
                  <a:schemeClr val="bg1">
                    <a:lumMod val="50000"/>
                  </a:schemeClr>
                </a:solidFill>
              </a:rPr>
              <a:t> y </a:t>
            </a:r>
            <a:r>
              <a:rPr lang="eu-ES" sz="1200" b="1" dirty="0" err="1">
                <a:solidFill>
                  <a:schemeClr val="bg1">
                    <a:lumMod val="50000"/>
                  </a:schemeClr>
                </a:solidFill>
              </a:rPr>
              <a:t>Lavía</a:t>
            </a:r>
            <a:r>
              <a:rPr lang="eu-ES" sz="1200" b="1" dirty="0">
                <a:solidFill>
                  <a:schemeClr val="bg1">
                    <a:lumMod val="50000"/>
                  </a:schemeClr>
                </a:solidFill>
              </a:rPr>
              <a:t> (2016</a:t>
            </a:r>
            <a:r>
              <a:rPr lang="eu-ES" sz="1200" b="1" i="1" dirty="0">
                <a:solidFill>
                  <a:schemeClr val="bg1">
                    <a:lumMod val="50000"/>
                  </a:schemeClr>
                </a:solidFill>
              </a:rPr>
              <a:t>): La </a:t>
            </a:r>
            <a:r>
              <a:rPr lang="eu-ES" sz="1200" b="1" i="1" dirty="0" err="1">
                <a:solidFill>
                  <a:schemeClr val="bg1">
                    <a:lumMod val="50000"/>
                  </a:schemeClr>
                </a:solidFill>
              </a:rPr>
              <a:t>investigación</a:t>
            </a:r>
            <a:r>
              <a:rPr lang="eu-ES" sz="1200" b="1" i="1" dirty="0">
                <a:solidFill>
                  <a:schemeClr val="bg1">
                    <a:lumMod val="50000"/>
                  </a:schemeClr>
                </a:solidFill>
              </a:rPr>
              <a:t> </a:t>
            </a:r>
            <a:r>
              <a:rPr lang="eu-ES" sz="1200" b="1" i="1" dirty="0" err="1">
                <a:solidFill>
                  <a:schemeClr val="bg1">
                    <a:lumMod val="50000"/>
                  </a:schemeClr>
                </a:solidFill>
              </a:rPr>
              <a:t>como</a:t>
            </a:r>
            <a:r>
              <a:rPr lang="eu-ES" sz="1200" b="1" i="1" dirty="0">
                <a:solidFill>
                  <a:schemeClr val="bg1">
                    <a:lumMod val="50000"/>
                  </a:schemeClr>
                </a:solidFill>
              </a:rPr>
              <a:t> </a:t>
            </a:r>
            <a:r>
              <a:rPr lang="eu-ES" sz="1200" b="1" i="1" dirty="0" err="1">
                <a:solidFill>
                  <a:schemeClr val="bg1">
                    <a:lumMod val="50000"/>
                  </a:schemeClr>
                </a:solidFill>
              </a:rPr>
              <a:t>proceso</a:t>
            </a:r>
            <a:r>
              <a:rPr lang="eu-ES" sz="1200" b="1" i="1" dirty="0">
                <a:solidFill>
                  <a:schemeClr val="bg1">
                    <a:lumMod val="50000"/>
                  </a:schemeClr>
                </a:solidFill>
              </a:rPr>
              <a:t>. </a:t>
            </a:r>
            <a:r>
              <a:rPr lang="eu-ES" sz="1200" b="1" i="1" dirty="0" err="1">
                <a:solidFill>
                  <a:schemeClr val="bg1">
                    <a:lumMod val="50000"/>
                  </a:schemeClr>
                </a:solidFill>
              </a:rPr>
              <a:t>Planificación</a:t>
            </a:r>
            <a:r>
              <a:rPr lang="eu-ES" sz="1200" b="1" i="1" dirty="0">
                <a:solidFill>
                  <a:schemeClr val="bg1">
                    <a:lumMod val="50000"/>
                  </a:schemeClr>
                </a:solidFill>
              </a:rPr>
              <a:t> y </a:t>
            </a:r>
            <a:r>
              <a:rPr lang="eu-ES" sz="1200" b="1" i="1" dirty="0" err="1">
                <a:solidFill>
                  <a:schemeClr val="bg1">
                    <a:lumMod val="50000"/>
                  </a:schemeClr>
                </a:solidFill>
              </a:rPr>
              <a:t>Desarrollo</a:t>
            </a:r>
            <a:r>
              <a:rPr lang="eu-ES" sz="1200" b="1" dirty="0">
                <a:solidFill>
                  <a:schemeClr val="bg1">
                    <a:lumMod val="50000"/>
                  </a:schemeClr>
                </a:solidFill>
              </a:rPr>
              <a:t>. Madrid: </a:t>
            </a:r>
            <a:r>
              <a:rPr lang="eu-ES" sz="1200" b="1" dirty="0" err="1">
                <a:solidFill>
                  <a:schemeClr val="bg1">
                    <a:lumMod val="50000"/>
                  </a:schemeClr>
                </a:solidFill>
              </a:rPr>
              <a:t>Dextra</a:t>
            </a:r>
            <a:r>
              <a:rPr lang="eu-ES" sz="1200" b="1" dirty="0">
                <a:solidFill>
                  <a:schemeClr val="bg1">
                    <a:lumMod val="50000"/>
                  </a:schemeClr>
                </a:solidFill>
              </a:rPr>
              <a:t>.</a:t>
            </a:r>
          </a:p>
        </p:txBody>
      </p:sp>
      <p:graphicFrame>
        <p:nvGraphicFramePr>
          <p:cNvPr id="12" name="11 Tabla"/>
          <p:cNvGraphicFramePr>
            <a:graphicFrameLocks noGrp="1"/>
          </p:cNvGraphicFramePr>
          <p:nvPr/>
        </p:nvGraphicFramePr>
        <p:xfrm>
          <a:off x="1692275" y="115888"/>
          <a:ext cx="5616622" cy="6704353"/>
        </p:xfrm>
        <a:graphic>
          <a:graphicData uri="http://schemas.openxmlformats.org/drawingml/2006/table">
            <a:tbl>
              <a:tblPr/>
              <a:tblGrid>
                <a:gridCol w="1559591"/>
                <a:gridCol w="1681009"/>
                <a:gridCol w="2376022"/>
              </a:tblGrid>
              <a:tr h="358094">
                <a:tc gridSpan="3">
                  <a:txBody>
                    <a:bodyPr/>
                    <a:lstStyle/>
                    <a:p>
                      <a:pPr algn="l">
                        <a:lnSpc>
                          <a:spcPct val="115000"/>
                        </a:lnSpc>
                        <a:spcAft>
                          <a:spcPts val="0"/>
                        </a:spcAft>
                      </a:pPr>
                      <a:r>
                        <a:rPr lang="es-ES" sz="1050" b="1" dirty="0">
                          <a:latin typeface="Calibri"/>
                          <a:ea typeface="Calibri"/>
                          <a:cs typeface="Times New Roman"/>
                        </a:rPr>
                        <a:t>Cuadro 1.2.:</a:t>
                      </a:r>
                      <a:r>
                        <a:rPr lang="es-ES" sz="1050" dirty="0">
                          <a:latin typeface="Calibri"/>
                          <a:ea typeface="Calibri"/>
                          <a:cs typeface="Times New Roman"/>
                        </a:rPr>
                        <a:t> Características de las investigaciones de orientación cuantitativa y cualitativa</a:t>
                      </a:r>
                    </a:p>
                  </a:txBody>
                  <a:tcPr marL="39073" marR="39073" marT="0" marB="0">
                    <a:lnL>
                      <a:noFill/>
                    </a:lnL>
                    <a:lnR>
                      <a:noFill/>
                    </a:lnR>
                    <a:lnT>
                      <a:noFill/>
                    </a:lnT>
                    <a:lnB>
                      <a:noFill/>
                    </a:lnB>
                  </a:tcPr>
                </a:tc>
                <a:tc hMerge="1">
                  <a:txBody>
                    <a:bodyPr/>
                    <a:lstStyle/>
                    <a:p>
                      <a:endParaRPr lang="eu-ES"/>
                    </a:p>
                  </a:txBody>
                  <a:tcPr/>
                </a:tc>
                <a:tc hMerge="1">
                  <a:txBody>
                    <a:bodyPr/>
                    <a:lstStyle/>
                    <a:p>
                      <a:endParaRPr lang="eu-ES"/>
                    </a:p>
                  </a:txBody>
                  <a:tcPr/>
                </a:tc>
              </a:tr>
              <a:tr h="179048">
                <a:tc>
                  <a:txBody>
                    <a:bodyPr/>
                    <a:lstStyle/>
                    <a:p>
                      <a:pPr algn="l">
                        <a:lnSpc>
                          <a:spcPct val="115000"/>
                        </a:lnSpc>
                        <a:spcAft>
                          <a:spcPts val="0"/>
                        </a:spcAft>
                      </a:pPr>
                      <a:endParaRPr lang="es-ES" sz="1050" dirty="0">
                        <a:latin typeface="Calibri"/>
                        <a:ea typeface="Calibri"/>
                        <a:cs typeface="Times New Roman"/>
                      </a:endParaRPr>
                    </a:p>
                  </a:txBody>
                  <a:tcPr marL="39073" marR="39073"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15000"/>
                        </a:lnSpc>
                        <a:spcAft>
                          <a:spcPts val="0"/>
                        </a:spcAft>
                      </a:pPr>
                      <a:r>
                        <a:rPr lang="es-ES" sz="1050" b="1" dirty="0">
                          <a:latin typeface="Calibri"/>
                          <a:ea typeface="Calibri"/>
                          <a:cs typeface="Times New Roman"/>
                        </a:rPr>
                        <a:t>CUANTITATIVA</a:t>
                      </a:r>
                      <a:endParaRPr lang="es-ES" sz="1050" dirty="0">
                        <a:latin typeface="Calibri"/>
                        <a:ea typeface="Calibri"/>
                        <a:cs typeface="Times New Roman"/>
                      </a:endParaRPr>
                    </a:p>
                  </a:txBody>
                  <a:tcPr marL="39073" marR="39073" marT="0" marB="0">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l">
                        <a:lnSpc>
                          <a:spcPct val="115000"/>
                        </a:lnSpc>
                        <a:spcAft>
                          <a:spcPts val="0"/>
                        </a:spcAft>
                      </a:pPr>
                      <a:r>
                        <a:rPr lang="es-ES" sz="1050" b="1">
                          <a:latin typeface="Calibri"/>
                          <a:ea typeface="Calibri"/>
                          <a:cs typeface="Times New Roman"/>
                        </a:rPr>
                        <a:t>CUALITATIVA</a:t>
                      </a:r>
                      <a:endParaRPr lang="es-ES" sz="1050">
                        <a:latin typeface="Calibri"/>
                        <a:ea typeface="Calibri"/>
                        <a:cs typeface="Times New Roman"/>
                      </a:endParaRPr>
                    </a:p>
                  </a:txBody>
                  <a:tcPr marL="39073" marR="39073" marT="0" marB="0">
                    <a:lnL>
                      <a:noFill/>
                    </a:lnL>
                    <a:lnR>
                      <a:noFill/>
                    </a:lnR>
                    <a:lnT>
                      <a:noFill/>
                    </a:lnT>
                    <a:lnB w="12700" cap="flat" cmpd="sng" algn="ctr">
                      <a:solidFill>
                        <a:srgbClr val="000000"/>
                      </a:solidFill>
                      <a:prstDash val="solid"/>
                      <a:round/>
                      <a:headEnd type="none" w="med" len="med"/>
                      <a:tailEnd type="none" w="med" len="med"/>
                    </a:lnB>
                    <a:solidFill>
                      <a:srgbClr val="BFBFBF"/>
                    </a:solidFill>
                  </a:tcPr>
                </a:tc>
              </a:tr>
              <a:tr h="1074281">
                <a:tc>
                  <a:txBody>
                    <a:bodyPr/>
                    <a:lstStyle/>
                    <a:p>
                      <a:pPr algn="l">
                        <a:lnSpc>
                          <a:spcPct val="115000"/>
                        </a:lnSpc>
                        <a:spcAft>
                          <a:spcPts val="0"/>
                        </a:spcAft>
                      </a:pPr>
                      <a:r>
                        <a:rPr lang="es-ES" sz="1050">
                          <a:latin typeface="Calibri"/>
                          <a:ea typeface="Calibri"/>
                          <a:cs typeface="Times New Roman"/>
                        </a:rPr>
                        <a:t>Posición epistemológica (y teórica)</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dirty="0">
                          <a:latin typeface="Calibri"/>
                          <a:ea typeface="Calibri"/>
                          <a:cs typeface="Times New Roman"/>
                        </a:rPr>
                        <a:t>Positivismo</a:t>
                      </a:r>
                    </a:p>
                    <a:p>
                      <a:pPr algn="l">
                        <a:lnSpc>
                          <a:spcPct val="115000"/>
                        </a:lnSpc>
                        <a:spcAft>
                          <a:spcPts val="0"/>
                        </a:spcAft>
                      </a:pPr>
                      <a:r>
                        <a:rPr lang="es-ES" sz="1050" dirty="0">
                          <a:latin typeface="Calibri"/>
                          <a:ea typeface="Calibri"/>
                          <a:cs typeface="Times New Roman"/>
                        </a:rPr>
                        <a:t>La realidad está ahí fuera (independiente)</a:t>
                      </a:r>
                    </a:p>
                    <a:p>
                      <a:pPr algn="l">
                        <a:lnSpc>
                          <a:spcPct val="115000"/>
                        </a:lnSpc>
                        <a:spcAft>
                          <a:spcPts val="0"/>
                        </a:spcAft>
                      </a:pPr>
                      <a:r>
                        <a:rPr lang="es-ES" sz="1050" dirty="0">
                          <a:latin typeface="Calibri"/>
                          <a:ea typeface="Calibri"/>
                          <a:cs typeface="Times New Roman"/>
                        </a:rPr>
                        <a:t>Los hechos sociales pueden tratarse como cosas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Teoría crítica</a:t>
                      </a:r>
                    </a:p>
                    <a:p>
                      <a:pPr algn="l">
                        <a:lnSpc>
                          <a:spcPct val="115000"/>
                        </a:lnSpc>
                        <a:spcAft>
                          <a:spcPts val="0"/>
                        </a:spcAft>
                      </a:pPr>
                      <a:r>
                        <a:rPr lang="es-ES" sz="1050" dirty="0">
                          <a:latin typeface="Calibri"/>
                          <a:ea typeface="Calibri"/>
                          <a:cs typeface="Times New Roman"/>
                        </a:rPr>
                        <a:t>Hay múltiples realidades que son construcciones sociales (tipos)</a:t>
                      </a:r>
                    </a:p>
                    <a:p>
                      <a:pPr algn="l">
                        <a:lnSpc>
                          <a:spcPct val="115000"/>
                        </a:lnSpc>
                        <a:spcAft>
                          <a:spcPts val="0"/>
                        </a:spcAft>
                      </a:pPr>
                      <a:r>
                        <a:rPr lang="es-ES" sz="1050" dirty="0">
                          <a:latin typeface="Calibri"/>
                          <a:ea typeface="Calibri"/>
                          <a:cs typeface="Times New Roman"/>
                        </a:rPr>
                        <a:t>Hay acciones sociales con significados subjetivos </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142">
                <a:tc>
                  <a:txBody>
                    <a:bodyPr/>
                    <a:lstStyle/>
                    <a:p>
                      <a:pPr algn="l">
                        <a:lnSpc>
                          <a:spcPct val="115000"/>
                        </a:lnSpc>
                        <a:spcAft>
                          <a:spcPts val="0"/>
                        </a:spcAft>
                      </a:pPr>
                      <a:r>
                        <a:rPr lang="es-ES" sz="1050">
                          <a:latin typeface="Calibri"/>
                          <a:ea typeface="Calibri"/>
                          <a:cs typeface="Times New Roman"/>
                        </a:rPr>
                        <a:t>Objetivos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a:latin typeface="Calibri"/>
                          <a:ea typeface="Calibri"/>
                          <a:cs typeface="Times New Roman"/>
                        </a:rPr>
                        <a:t>Cuantificar dimensiones</a:t>
                      </a:r>
                    </a:p>
                    <a:p>
                      <a:pPr algn="l">
                        <a:lnSpc>
                          <a:spcPct val="115000"/>
                        </a:lnSpc>
                        <a:spcAft>
                          <a:spcPts val="0"/>
                        </a:spcAft>
                      </a:pPr>
                      <a:r>
                        <a:rPr lang="es-ES" sz="1050">
                          <a:latin typeface="Calibri"/>
                          <a:ea typeface="Calibri"/>
                          <a:cs typeface="Times New Roman"/>
                        </a:rPr>
                        <a:t>Relacionar</a:t>
                      </a:r>
                    </a:p>
                    <a:p>
                      <a:pPr algn="l">
                        <a:lnSpc>
                          <a:spcPct val="115000"/>
                        </a:lnSpc>
                        <a:spcAft>
                          <a:spcPts val="0"/>
                        </a:spcAft>
                      </a:pPr>
                      <a:r>
                        <a:rPr lang="es-ES" sz="1050">
                          <a:latin typeface="Calibri"/>
                          <a:ea typeface="Calibri"/>
                          <a:cs typeface="Times New Roman"/>
                        </a:rPr>
                        <a:t>Generalizar</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Comprender significados</a:t>
                      </a:r>
                    </a:p>
                    <a:p>
                      <a:pPr algn="l">
                        <a:lnSpc>
                          <a:spcPct val="115000"/>
                        </a:lnSpc>
                        <a:spcAft>
                          <a:spcPts val="0"/>
                        </a:spcAft>
                      </a:pPr>
                      <a:r>
                        <a:rPr lang="es-ES" sz="1050" dirty="0">
                          <a:latin typeface="Calibri"/>
                          <a:ea typeface="Calibri"/>
                          <a:cs typeface="Times New Roman"/>
                        </a:rPr>
                        <a:t>Interpretar en el contexto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094">
                <a:tc>
                  <a:txBody>
                    <a:bodyPr/>
                    <a:lstStyle/>
                    <a:p>
                      <a:pPr algn="l">
                        <a:lnSpc>
                          <a:spcPct val="115000"/>
                        </a:lnSpc>
                        <a:spcAft>
                          <a:spcPts val="0"/>
                        </a:spcAft>
                      </a:pPr>
                      <a:r>
                        <a:rPr lang="es-ES" sz="1050">
                          <a:latin typeface="Calibri"/>
                          <a:ea typeface="Calibri"/>
                          <a:cs typeface="Times New Roman"/>
                        </a:rPr>
                        <a:t>Tipos de datos generados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a:latin typeface="Calibri"/>
                          <a:ea typeface="Calibri"/>
                          <a:cs typeface="Times New Roman"/>
                        </a:rPr>
                        <a:t>Contabilizables (numéricos)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Textuales, discursivos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094">
                <a:tc>
                  <a:txBody>
                    <a:bodyPr/>
                    <a:lstStyle/>
                    <a:p>
                      <a:pPr algn="l">
                        <a:lnSpc>
                          <a:spcPct val="115000"/>
                        </a:lnSpc>
                        <a:spcAft>
                          <a:spcPts val="0"/>
                        </a:spcAft>
                      </a:pPr>
                      <a:r>
                        <a:rPr lang="es-ES" sz="1050">
                          <a:latin typeface="Calibri"/>
                          <a:ea typeface="Calibri"/>
                          <a:cs typeface="Times New Roman"/>
                        </a:rPr>
                        <a:t>Tipo de análisis de datos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a:latin typeface="Calibri"/>
                          <a:ea typeface="Calibri"/>
                          <a:cs typeface="Times New Roman"/>
                        </a:rPr>
                        <a:t>Estadístico, cuantitativo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interpretativo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187">
                <a:tc>
                  <a:txBody>
                    <a:bodyPr/>
                    <a:lstStyle/>
                    <a:p>
                      <a:pPr algn="l">
                        <a:lnSpc>
                          <a:spcPct val="115000"/>
                        </a:lnSpc>
                        <a:spcAft>
                          <a:spcPts val="0"/>
                        </a:spcAft>
                      </a:pPr>
                      <a:r>
                        <a:rPr lang="es-ES" sz="1050">
                          <a:latin typeface="Calibri"/>
                          <a:ea typeface="Calibri"/>
                          <a:cs typeface="Times New Roman"/>
                        </a:rPr>
                        <a:t>Tipo de población y acceso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dirty="0">
                          <a:latin typeface="Calibri"/>
                          <a:ea typeface="Calibri"/>
                          <a:cs typeface="Times New Roman"/>
                        </a:rPr>
                        <a:t>Máximo alcance</a:t>
                      </a:r>
                    </a:p>
                    <a:p>
                      <a:pPr algn="l">
                        <a:lnSpc>
                          <a:spcPct val="115000"/>
                        </a:lnSpc>
                        <a:spcAft>
                          <a:spcPts val="0"/>
                        </a:spcAft>
                      </a:pPr>
                      <a:r>
                        <a:rPr lang="es-ES" sz="1050" dirty="0">
                          <a:latin typeface="Calibri"/>
                          <a:ea typeface="Calibri"/>
                          <a:cs typeface="Times New Roman"/>
                        </a:rPr>
                        <a:t>Muestreo probabilístico (o asimilado)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Poblaciones reducidas y casos tipo</a:t>
                      </a:r>
                    </a:p>
                    <a:p>
                      <a:pPr algn="l">
                        <a:lnSpc>
                          <a:spcPct val="115000"/>
                        </a:lnSpc>
                        <a:spcAft>
                          <a:spcPts val="0"/>
                        </a:spcAft>
                      </a:pPr>
                      <a:r>
                        <a:rPr lang="es-ES" sz="1050" dirty="0">
                          <a:latin typeface="Calibri"/>
                          <a:ea typeface="Calibri"/>
                          <a:cs typeface="Times New Roman"/>
                        </a:rPr>
                        <a:t>Selección no probabilística </a:t>
                      </a:r>
                    </a:p>
                    <a:p>
                      <a:pPr algn="l">
                        <a:lnSpc>
                          <a:spcPct val="115000"/>
                        </a:lnSpc>
                        <a:spcAft>
                          <a:spcPts val="0"/>
                        </a:spcAft>
                      </a:pPr>
                      <a:r>
                        <a:rPr lang="es-ES" sz="1050" dirty="0">
                          <a:latin typeface="Calibri"/>
                          <a:ea typeface="Calibri"/>
                          <a:cs typeface="Times New Roman"/>
                        </a:rPr>
                        <a:t>Informadores-clave (muestreo estratégico)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094">
                <a:tc>
                  <a:txBody>
                    <a:bodyPr/>
                    <a:lstStyle/>
                    <a:p>
                      <a:pPr algn="l">
                        <a:lnSpc>
                          <a:spcPct val="115000"/>
                        </a:lnSpc>
                        <a:spcAft>
                          <a:spcPts val="0"/>
                        </a:spcAft>
                      </a:pPr>
                      <a:r>
                        <a:rPr lang="es-ES" sz="1050">
                          <a:latin typeface="Calibri"/>
                          <a:ea typeface="Calibri"/>
                          <a:cs typeface="Times New Roman"/>
                        </a:rPr>
                        <a:t>Alcance temático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a:latin typeface="Calibri"/>
                          <a:ea typeface="Calibri"/>
                          <a:cs typeface="Times New Roman"/>
                        </a:rPr>
                        <a:t>Dimensiones objetivas y subjetivas (objetivadas)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Dimensiones subjetivas desde la perspectiva del actor</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187">
                <a:tc>
                  <a:txBody>
                    <a:bodyPr/>
                    <a:lstStyle/>
                    <a:p>
                      <a:pPr algn="l">
                        <a:lnSpc>
                          <a:spcPct val="115000"/>
                        </a:lnSpc>
                        <a:spcAft>
                          <a:spcPts val="0"/>
                        </a:spcAft>
                      </a:pPr>
                      <a:r>
                        <a:rPr lang="es-ES" sz="1050">
                          <a:latin typeface="Calibri"/>
                          <a:ea typeface="Calibri"/>
                          <a:cs typeface="Times New Roman"/>
                        </a:rPr>
                        <a:t>Procedimientos de medición</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a:latin typeface="Calibri"/>
                          <a:ea typeface="Calibri"/>
                          <a:cs typeface="Times New Roman"/>
                        </a:rPr>
                        <a:t>Estandarizados y homogéneos, aplicables a toda la población</a:t>
                      </a:r>
                    </a:p>
                    <a:p>
                      <a:pPr algn="l">
                        <a:lnSpc>
                          <a:spcPct val="115000"/>
                        </a:lnSpc>
                        <a:spcAft>
                          <a:spcPts val="0"/>
                        </a:spcAft>
                      </a:pPr>
                      <a:r>
                        <a:rPr lang="es-ES" sz="1050">
                          <a:latin typeface="Calibri"/>
                          <a:ea typeface="Calibri"/>
                          <a:cs typeface="Times New Roman"/>
                        </a:rPr>
                        <a:t>Previos y replicables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Flexibles y dinámicos</a:t>
                      </a:r>
                    </a:p>
                    <a:p>
                      <a:pPr algn="l">
                        <a:lnSpc>
                          <a:spcPct val="115000"/>
                        </a:lnSpc>
                        <a:spcAft>
                          <a:spcPts val="0"/>
                        </a:spcAft>
                      </a:pPr>
                      <a:r>
                        <a:rPr lang="es-ES" sz="1050" dirty="0">
                          <a:latin typeface="Calibri"/>
                          <a:ea typeface="Calibri"/>
                          <a:cs typeface="Times New Roman"/>
                        </a:rPr>
                        <a:t>Específicos para cada caso</a:t>
                      </a:r>
                    </a:p>
                    <a:p>
                      <a:pPr algn="l">
                        <a:lnSpc>
                          <a:spcPct val="115000"/>
                        </a:lnSpc>
                        <a:spcAft>
                          <a:spcPts val="0"/>
                        </a:spcAft>
                      </a:pPr>
                      <a:r>
                        <a:rPr lang="es-ES" sz="1050" dirty="0">
                          <a:latin typeface="Calibri"/>
                          <a:ea typeface="Calibri"/>
                          <a:cs typeface="Times New Roman"/>
                        </a:rPr>
                        <a:t>En proceso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094">
                <a:tc>
                  <a:txBody>
                    <a:bodyPr/>
                    <a:lstStyle/>
                    <a:p>
                      <a:pPr algn="l">
                        <a:lnSpc>
                          <a:spcPct val="115000"/>
                        </a:lnSpc>
                        <a:spcAft>
                          <a:spcPts val="0"/>
                        </a:spcAft>
                      </a:pPr>
                      <a:r>
                        <a:rPr lang="es-ES" sz="1050">
                          <a:latin typeface="Calibri"/>
                          <a:ea typeface="Calibri"/>
                          <a:cs typeface="Times New Roman"/>
                        </a:rPr>
                        <a:t>Criterios de calidad</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a:latin typeface="Calibri"/>
                          <a:ea typeface="Calibri"/>
                          <a:cs typeface="Times New Roman"/>
                        </a:rPr>
                        <a:t>Validez, fiabilidad, representatividad</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Credibilidad, transferibilidad </a:t>
                      </a:r>
                      <a:r>
                        <a:rPr lang="es-ES" sz="1050" dirty="0" err="1">
                          <a:latin typeface="Calibri"/>
                          <a:ea typeface="Calibri"/>
                          <a:cs typeface="Times New Roman"/>
                        </a:rPr>
                        <a:t>confirmabilidad</a:t>
                      </a:r>
                      <a:endParaRPr lang="es-ES" sz="1050" dirty="0">
                        <a:latin typeface="Calibri"/>
                        <a:ea typeface="Calibri"/>
                        <a:cs typeface="Times New Roman"/>
                      </a:endParaRP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5235">
                <a:tc>
                  <a:txBody>
                    <a:bodyPr/>
                    <a:lstStyle/>
                    <a:p>
                      <a:pPr algn="l">
                        <a:lnSpc>
                          <a:spcPct val="115000"/>
                        </a:lnSpc>
                        <a:spcAft>
                          <a:spcPts val="0"/>
                        </a:spcAft>
                      </a:pPr>
                      <a:r>
                        <a:rPr lang="es-ES" sz="1050">
                          <a:latin typeface="Calibri"/>
                          <a:ea typeface="Calibri"/>
                          <a:cs typeface="Times New Roman"/>
                        </a:rPr>
                        <a:t>Claves prácticas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a:latin typeface="Calibri"/>
                          <a:ea typeface="Calibri"/>
                          <a:cs typeface="Times New Roman"/>
                        </a:rPr>
                        <a:t>El problema es cuantificable y hay acceso a datos suficientes para generalizar</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El problema no es cuantificable y/o hay que verlo desde dentro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187">
                <a:tc>
                  <a:txBody>
                    <a:bodyPr/>
                    <a:lstStyle/>
                    <a:p>
                      <a:pPr algn="l">
                        <a:lnSpc>
                          <a:spcPct val="115000"/>
                        </a:lnSpc>
                        <a:spcAft>
                          <a:spcPts val="0"/>
                        </a:spcAft>
                      </a:pPr>
                      <a:r>
                        <a:rPr lang="es-ES" sz="1050">
                          <a:latin typeface="Calibri"/>
                          <a:ea typeface="Calibri"/>
                          <a:cs typeface="Times New Roman"/>
                        </a:rPr>
                        <a:t>Rol del investigador</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s-ES" sz="1050">
                          <a:latin typeface="Calibri"/>
                          <a:ea typeface="Calibri"/>
                          <a:cs typeface="Times New Roman"/>
                        </a:rPr>
                        <a:t>Fuera, neutral</a:t>
                      </a:r>
                    </a:p>
                    <a:p>
                      <a:pPr algn="l">
                        <a:lnSpc>
                          <a:spcPct val="115000"/>
                        </a:lnSpc>
                        <a:spcAft>
                          <a:spcPts val="0"/>
                        </a:spcAft>
                      </a:pPr>
                      <a:r>
                        <a:rPr lang="es-ES" sz="1050">
                          <a:latin typeface="Calibri"/>
                          <a:ea typeface="Calibri"/>
                          <a:cs typeface="Times New Roman"/>
                        </a:rPr>
                        <a:t>Ajeno al objeto de estudio</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50" dirty="0">
                          <a:latin typeface="Calibri"/>
                          <a:ea typeface="Calibri"/>
                          <a:cs typeface="Times New Roman"/>
                        </a:rPr>
                        <a:t>Dentro, inmerso, participando</a:t>
                      </a:r>
                    </a:p>
                    <a:p>
                      <a:pPr algn="l">
                        <a:lnSpc>
                          <a:spcPct val="115000"/>
                        </a:lnSpc>
                        <a:spcAft>
                          <a:spcPts val="0"/>
                        </a:spcAft>
                      </a:pPr>
                      <a:r>
                        <a:rPr lang="es-ES" sz="1050" dirty="0">
                          <a:latin typeface="Calibri"/>
                          <a:ea typeface="Calibri"/>
                          <a:cs typeface="Times New Roman"/>
                        </a:rPr>
                        <a:t>Parte del objeto de estudio e incluso protocolo de recogida de datos</a:t>
                      </a:r>
                    </a:p>
                  </a:txBody>
                  <a:tcPr marL="39073" marR="390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8 CuadroTexto"/>
          <p:cNvSpPr txBox="1"/>
          <p:nvPr/>
        </p:nvSpPr>
        <p:spPr>
          <a:xfrm rot="19686979">
            <a:off x="918070" y="1893096"/>
            <a:ext cx="7128792" cy="1938992"/>
          </a:xfrm>
          <a:prstGeom prst="rect">
            <a:avLst/>
          </a:prstGeom>
          <a:noFill/>
        </p:spPr>
        <p:txBody>
          <a:bodyPr wrap="square" rtlCol="0">
            <a:spAutoFit/>
          </a:bodyPr>
          <a:lstStyle/>
          <a:p>
            <a:pPr algn="ctr"/>
            <a:r>
              <a:rPr lang="es-ES" sz="6000" b="1" dirty="0" smtClean="0">
                <a:solidFill>
                  <a:srgbClr val="FF0000"/>
                </a:solidFill>
              </a:rPr>
              <a:t>¿</a:t>
            </a:r>
            <a:r>
              <a:rPr lang="es-ES" sz="6000" b="1" dirty="0" err="1" smtClean="0">
                <a:solidFill>
                  <a:srgbClr val="FF0000"/>
                </a:solidFill>
              </a:rPr>
              <a:t>Cuanti</a:t>
            </a:r>
            <a:r>
              <a:rPr lang="es-ES" sz="6000" b="1" dirty="0" smtClean="0">
                <a:solidFill>
                  <a:srgbClr val="FF0000"/>
                </a:solidFill>
              </a:rPr>
              <a:t> o </a:t>
            </a:r>
            <a:r>
              <a:rPr lang="es-ES" sz="6000" b="1" dirty="0" err="1" smtClean="0">
                <a:solidFill>
                  <a:srgbClr val="FF0000"/>
                </a:solidFill>
              </a:rPr>
              <a:t>Cuali</a:t>
            </a:r>
            <a:r>
              <a:rPr lang="es-ES" sz="6000" b="1" dirty="0" smtClean="0">
                <a:solidFill>
                  <a:srgbClr val="FF0000"/>
                </a:solidFill>
              </a:rPr>
              <a:t>?</a:t>
            </a:r>
          </a:p>
          <a:p>
            <a:pPr algn="ctr"/>
            <a:r>
              <a:rPr lang="es-ES" sz="6000" b="1" dirty="0" smtClean="0">
                <a:solidFill>
                  <a:srgbClr val="FF0000"/>
                </a:solidFill>
              </a:rPr>
              <a:t>Ambas</a:t>
            </a:r>
            <a:endParaRPr lang="es-ES"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p:nvPr/>
        </p:nvPicPr>
        <p:blipFill>
          <a:blip r:embed="rId3" cstate="print">
            <a:lum bright="32000"/>
          </a:blip>
          <a:srcRect l="64483" t="20152" r="16211" b="25678"/>
          <a:stretch>
            <a:fillRect/>
          </a:stretch>
        </p:blipFill>
        <p:spPr bwMode="auto">
          <a:xfrm>
            <a:off x="1619672" y="1412776"/>
            <a:ext cx="4800965" cy="4455547"/>
          </a:xfrm>
          <a:prstGeom prst="rect">
            <a:avLst/>
          </a:prstGeom>
          <a:noFill/>
          <a:ln w="9525">
            <a:noFill/>
            <a:miter lim="800000"/>
            <a:headEnd/>
            <a:tailEnd/>
          </a:ln>
        </p:spPr>
      </p:pic>
      <p:sp>
        <p:nvSpPr>
          <p:cNvPr id="4099" name="2 Subtítulo"/>
          <p:cNvSpPr>
            <a:spLocks noGrp="1"/>
          </p:cNvSpPr>
          <p:nvPr>
            <p:ph idx="1"/>
          </p:nvPr>
        </p:nvSpPr>
        <p:spPr/>
        <p:txBody>
          <a:bodyPr/>
          <a:lstStyle/>
          <a:p>
            <a:pPr algn="just"/>
            <a:r>
              <a:rPr lang="es-ES" dirty="0" smtClean="0"/>
              <a:t>La entrevista en profundidad implica siempre un </a:t>
            </a:r>
            <a:r>
              <a:rPr lang="es-ES" b="1" dirty="0" smtClean="0"/>
              <a:t>proceso de comunicación</a:t>
            </a:r>
            <a:r>
              <a:rPr lang="es-ES" dirty="0" smtClean="0"/>
              <a:t>, en el transcurso del cual, ambos actores, entrevistador y entrevistado, </a:t>
            </a:r>
            <a:r>
              <a:rPr lang="es-ES" b="1" dirty="0" smtClean="0">
                <a:solidFill>
                  <a:srgbClr val="FF0000"/>
                </a:solidFill>
              </a:rPr>
              <a:t>pueden</a:t>
            </a:r>
            <a:r>
              <a:rPr lang="es-ES" dirty="0" smtClean="0"/>
              <a:t> influirse mutuamente, tanto consciente como inconscientemente. </a:t>
            </a:r>
          </a:p>
          <a:p>
            <a:pPr eaLnBrk="1" hangingPunct="1"/>
            <a:endParaRPr lang="es-ES" b="1" dirty="0" smtClean="0"/>
          </a:p>
          <a:p>
            <a:pPr lvl="1"/>
            <a:endParaRPr lang="es-ES" dirty="0" smtClean="0"/>
          </a:p>
          <a:p>
            <a:pPr lvl="2" eaLnBrk="1" hangingPunct="1"/>
            <a:endParaRPr lang="es-ES" dirty="0" smtClean="0"/>
          </a:p>
          <a:p>
            <a:pPr lvl="2" eaLnBrk="1" hangingPunct="1"/>
            <a:endParaRPr lang="es-ES" dirty="0" smtClean="0"/>
          </a:p>
        </p:txBody>
      </p:sp>
      <p:sp>
        <p:nvSpPr>
          <p:cNvPr id="3074" name="1 Título"/>
          <p:cNvSpPr>
            <a:spLocks noGrp="1"/>
          </p:cNvSpPr>
          <p:nvPr>
            <p:ph type="title"/>
          </p:nvPr>
        </p:nvSpPr>
        <p:spPr/>
        <p:txBody>
          <a:bodyPr>
            <a:normAutofit fontScale="90000"/>
          </a:bodyPr>
          <a:lstStyle/>
          <a:p>
            <a:pPr algn="l"/>
            <a:r>
              <a:rPr lang="es-ES" dirty="0" smtClean="0">
                <a:solidFill>
                  <a:schemeClr val="bg1">
                    <a:lumMod val="85000"/>
                  </a:schemeClr>
                </a:solidFill>
              </a:rPr>
              <a:t>2.¿Qué es la Entrevista en Profundidad?</a:t>
            </a:r>
          </a:p>
        </p:txBody>
      </p:sp>
      <p:sp>
        <p:nvSpPr>
          <p:cNvPr id="7" name="6 CuadroTexto"/>
          <p:cNvSpPr txBox="1"/>
          <p:nvPr/>
        </p:nvSpPr>
        <p:spPr>
          <a:xfrm>
            <a:off x="2411413" y="5516563"/>
            <a:ext cx="6048375" cy="461962"/>
          </a:xfrm>
          <a:prstGeom prst="rect">
            <a:avLst/>
          </a:prstGeom>
          <a:noFill/>
        </p:spPr>
        <p:txBody>
          <a:bodyPr>
            <a:spAutoFit/>
          </a:bodyPr>
          <a:lstStyle/>
          <a:p>
            <a:pPr algn="r">
              <a:defRPr/>
            </a:pPr>
            <a:r>
              <a:rPr lang="es-ES" sz="1200" b="1" dirty="0">
                <a:solidFill>
                  <a:schemeClr val="bg1">
                    <a:lumMod val="65000"/>
                  </a:schemeClr>
                </a:solidFill>
              </a:rPr>
              <a:t>Ruiz </a:t>
            </a:r>
            <a:r>
              <a:rPr lang="es-ES" sz="1200" b="1" dirty="0" err="1">
                <a:solidFill>
                  <a:schemeClr val="bg1">
                    <a:lumMod val="65000"/>
                  </a:schemeClr>
                </a:solidFill>
              </a:rPr>
              <a:t>Olabuenaga</a:t>
            </a:r>
            <a:r>
              <a:rPr lang="es-ES" sz="1200" b="1" dirty="0">
                <a:solidFill>
                  <a:schemeClr val="bg1">
                    <a:lumMod val="65000"/>
                  </a:schemeClr>
                </a:solidFill>
              </a:rPr>
              <a:t>, J. I. e </a:t>
            </a:r>
            <a:r>
              <a:rPr lang="es-ES" sz="1200" b="1" dirty="0" err="1">
                <a:solidFill>
                  <a:schemeClr val="bg1">
                    <a:lumMod val="65000"/>
                  </a:schemeClr>
                </a:solidFill>
              </a:rPr>
              <a:t>Ispizua</a:t>
            </a:r>
            <a:r>
              <a:rPr lang="es-ES" sz="1200" b="1" dirty="0">
                <a:solidFill>
                  <a:schemeClr val="bg1">
                    <a:lumMod val="65000"/>
                  </a:schemeClr>
                </a:solidFill>
              </a:rPr>
              <a:t>, M. A. (1989). </a:t>
            </a:r>
            <a:r>
              <a:rPr lang="es-ES" sz="1200" b="1" i="1" dirty="0">
                <a:solidFill>
                  <a:schemeClr val="bg1">
                    <a:lumMod val="65000"/>
                  </a:schemeClr>
                </a:solidFill>
              </a:rPr>
              <a:t>La Descodificación de la vida cotidiana : métodos de investigación cualitativa</a:t>
            </a:r>
            <a:r>
              <a:rPr lang="es-ES" sz="1200" b="1" dirty="0">
                <a:solidFill>
                  <a:schemeClr val="bg1">
                    <a:lumMod val="65000"/>
                  </a:schemeClr>
                </a:solidFill>
              </a:rPr>
              <a:t>. Bilbao: Universidad de Deusto.</a:t>
            </a:r>
            <a:endParaRPr lang="eu-ES" sz="1200" b="1" dirty="0">
              <a:solidFill>
                <a:schemeClr val="bg1">
                  <a:lumMod val="65000"/>
                </a:schemeClr>
              </a:solidFill>
            </a:endParaRPr>
          </a:p>
        </p:txBody>
      </p:sp>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251520" y="5949280"/>
            <a:ext cx="1200132" cy="648072"/>
          </a:xfrm>
          <a:prstGeom prst="rect">
            <a:avLst/>
          </a:prstGeom>
          <a:noFill/>
        </p:spPr>
      </p:pic>
      <p:pic>
        <p:nvPicPr>
          <p:cNvPr id="9" name="Picture 2" descr="http://www.unibertsitate-hedakuntza.ehu.es/p268-content/es/contenidos/informacion/descarga_logos/es_desc_log/adjuntos/blanco_grande.jpg"/>
          <p:cNvPicPr>
            <a:picLocks noChangeAspect="1" noChangeArrowheads="1"/>
          </p:cNvPicPr>
          <p:nvPr/>
        </p:nvPicPr>
        <p:blipFill>
          <a:blip r:embed="rId5" cstate="print"/>
          <a:srcRect/>
          <a:stretch>
            <a:fillRect/>
          </a:stretch>
        </p:blipFill>
        <p:spPr bwMode="auto">
          <a:xfrm>
            <a:off x="7596188" y="6011863"/>
            <a:ext cx="1220787" cy="560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a:bodyPr>
          <a:lstStyle/>
          <a:p>
            <a:pPr algn="l" eaLnBrk="1" hangingPunct="1"/>
            <a:r>
              <a:rPr lang="es-ES" dirty="0" smtClean="0"/>
              <a:t>0.Presentación</a:t>
            </a:r>
            <a:r>
              <a:rPr lang="es-ES" dirty="0" smtClean="0">
                <a:solidFill>
                  <a:schemeClr val="bg1"/>
                </a:solidFill>
              </a:rPr>
              <a:t>da</a:t>
            </a:r>
          </a:p>
        </p:txBody>
      </p:sp>
      <p:sp>
        <p:nvSpPr>
          <p:cNvPr id="4099" name="2 Subtítulo"/>
          <p:cNvSpPr>
            <a:spLocks noGrp="1"/>
          </p:cNvSpPr>
          <p:nvPr>
            <p:ph idx="1"/>
          </p:nvPr>
        </p:nvSpPr>
        <p:spPr/>
        <p:txBody>
          <a:bodyPr/>
          <a:lstStyle/>
          <a:p>
            <a:pPr algn="just"/>
            <a:r>
              <a:rPr lang="es-ES" dirty="0" smtClean="0"/>
              <a:t>Juan Aldaz Arregui</a:t>
            </a:r>
          </a:p>
          <a:p>
            <a:pPr lvl="1" algn="just"/>
            <a:r>
              <a:rPr lang="es-ES" dirty="0" smtClean="0"/>
              <a:t>Doctor en Sociología (UPV/EHU)</a:t>
            </a:r>
          </a:p>
          <a:p>
            <a:pPr lvl="1" algn="just"/>
            <a:r>
              <a:rPr lang="es-ES" dirty="0" smtClean="0"/>
              <a:t>Máster en Evaluación de Programas y Políticas Publicas (UCM)</a:t>
            </a:r>
          </a:p>
          <a:p>
            <a:pPr lvl="1" algn="just"/>
            <a:r>
              <a:rPr lang="es-ES" dirty="0" smtClean="0"/>
              <a:t>Profesor Adjunto del Departamento de Sociología y Trabajo Social en el Grado de Criminología</a:t>
            </a:r>
          </a:p>
          <a:p>
            <a:pPr lvl="1" algn="just"/>
            <a:r>
              <a:rPr lang="es-ES" dirty="0" smtClean="0"/>
              <a:t>…</a:t>
            </a:r>
          </a:p>
          <a:p>
            <a:pPr lvl="1" algn="just"/>
            <a:endParaRPr lang="es-ES" dirty="0" smtClean="0"/>
          </a:p>
          <a:p>
            <a:pPr algn="just"/>
            <a:endParaRPr lang="es-ES" dirty="0" smtClean="0"/>
          </a:p>
          <a:p>
            <a:pPr eaLnBrk="1" hangingPunct="1"/>
            <a:endParaRPr lang="es-ES" b="1" dirty="0" smtClean="0"/>
          </a:p>
          <a:p>
            <a:pPr lvl="1"/>
            <a:endParaRPr lang="es-ES" dirty="0" smtClean="0"/>
          </a:p>
          <a:p>
            <a:pPr lvl="2" eaLnBrk="1" hangingPunct="1"/>
            <a:endParaRPr lang="es-ES" dirty="0" smtClean="0"/>
          </a:p>
          <a:p>
            <a:pPr lvl="2" eaLnBrk="1" hangingPunct="1"/>
            <a:endParaRPr lang="es-ES" dirty="0" smtClean="0"/>
          </a:p>
        </p:txBody>
      </p:sp>
      <p:pic>
        <p:nvPicPr>
          <p:cNvPr id="410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Autofit/>
          </a:bodyPr>
          <a:lstStyle/>
          <a:p>
            <a:pPr algn="l">
              <a:defRPr/>
            </a:pPr>
            <a:r>
              <a:rPr lang="es-ES" dirty="0" smtClean="0">
                <a:solidFill>
                  <a:schemeClr val="bg1">
                    <a:lumMod val="85000"/>
                  </a:schemeClr>
                </a:solidFill>
              </a:rPr>
              <a:t>2.¿Qué es la Entrevista en Profundidad?</a:t>
            </a:r>
            <a:endParaRPr lang="es-ES" dirty="0">
              <a:solidFill>
                <a:schemeClr val="bg1">
                  <a:lumMod val="85000"/>
                </a:schemeClr>
              </a:solidFill>
            </a:endParaRPr>
          </a:p>
        </p:txBody>
      </p:sp>
      <p:sp>
        <p:nvSpPr>
          <p:cNvPr id="5123" name="2 Subtítulo"/>
          <p:cNvSpPr>
            <a:spLocks noGrp="1"/>
          </p:cNvSpPr>
          <p:nvPr>
            <p:ph idx="1"/>
          </p:nvPr>
        </p:nvSpPr>
        <p:spPr/>
        <p:txBody>
          <a:bodyPr/>
          <a:lstStyle/>
          <a:p>
            <a:pPr marL="514350" indent="-514350" algn="just">
              <a:buNone/>
              <a:defRPr/>
            </a:pPr>
            <a:endParaRPr lang="es-ES" dirty="0" smtClean="0"/>
          </a:p>
          <a:p>
            <a:pPr marL="514350" indent="-514350" algn="just">
              <a:buNone/>
              <a:defRPr/>
            </a:pPr>
            <a:endParaRPr lang="es-ES" dirty="0" smtClean="0"/>
          </a:p>
          <a:p>
            <a:pPr algn="just">
              <a:defRPr/>
            </a:pPr>
            <a:endParaRPr lang="es-ES" dirty="0" smtClean="0"/>
          </a:p>
          <a:p>
            <a:pPr eaLnBrk="1" hangingPunct="1">
              <a:defRPr/>
            </a:pPr>
            <a:endParaRPr lang="es-ES" b="1" dirty="0" smtClean="0"/>
          </a:p>
          <a:p>
            <a:pPr lvl="1">
              <a:defRPr/>
            </a:pPr>
            <a:endParaRPr lang="es-ES" dirty="0" smtClean="0"/>
          </a:p>
          <a:p>
            <a:pPr lvl="2" eaLnBrk="1" hangingPunct="1">
              <a:defRPr/>
            </a:pPr>
            <a:endParaRPr lang="es-ES" dirty="0" smtClean="0"/>
          </a:p>
          <a:p>
            <a:pPr lvl="2" eaLnBrk="1" hangingPunct="1">
              <a:defRPr/>
            </a:pPr>
            <a:endParaRPr lang="es-ES" dirty="0" smtClean="0"/>
          </a:p>
        </p:txBody>
      </p:sp>
      <p:pic>
        <p:nvPicPr>
          <p:cNvPr id="8197"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6" name="5 CuadroTexto"/>
          <p:cNvSpPr txBox="1"/>
          <p:nvPr/>
        </p:nvSpPr>
        <p:spPr>
          <a:xfrm>
            <a:off x="1547813" y="5661025"/>
            <a:ext cx="7127875" cy="261938"/>
          </a:xfrm>
          <a:prstGeom prst="rect">
            <a:avLst/>
          </a:prstGeom>
          <a:noFill/>
        </p:spPr>
        <p:txBody>
          <a:bodyPr>
            <a:spAutoFit/>
          </a:bodyPr>
          <a:lstStyle/>
          <a:p>
            <a:pPr algn="r">
              <a:defRPr/>
            </a:pPr>
            <a:r>
              <a:rPr lang="es-ES" sz="1100" b="1" dirty="0">
                <a:solidFill>
                  <a:schemeClr val="bg1">
                    <a:lumMod val="65000"/>
                  </a:schemeClr>
                </a:solidFill>
              </a:rPr>
              <a:t>Valles, M.S. (2009). </a:t>
            </a:r>
            <a:r>
              <a:rPr lang="es-ES" sz="1100" b="1" i="1" dirty="0">
                <a:solidFill>
                  <a:schemeClr val="bg1">
                    <a:lumMod val="65000"/>
                  </a:schemeClr>
                </a:solidFill>
              </a:rPr>
              <a:t>Entrevistas cualitativas (Cuadernos metodológicos Nº 32)</a:t>
            </a:r>
            <a:r>
              <a:rPr lang="es-ES" sz="1100" b="1" dirty="0">
                <a:solidFill>
                  <a:schemeClr val="bg1">
                    <a:lumMod val="65000"/>
                  </a:schemeClr>
                </a:solidFill>
              </a:rPr>
              <a:t>. Madrid: CIS.</a:t>
            </a:r>
            <a:endParaRPr lang="eu-ES" sz="1100" b="1" dirty="0">
              <a:solidFill>
                <a:schemeClr val="bg1">
                  <a:lumMod val="65000"/>
                </a:schemeClr>
              </a:solidFill>
            </a:endParaRPr>
          </a:p>
        </p:txBody>
      </p:sp>
      <p:pic>
        <p:nvPicPr>
          <p:cNvPr id="7" name="7 Imagen"/>
          <p:cNvPicPr>
            <a:picLocks noChangeAspect="1" noChangeArrowheads="1"/>
          </p:cNvPicPr>
          <p:nvPr/>
        </p:nvPicPr>
        <p:blipFill>
          <a:blip r:embed="rId4" cstate="print"/>
          <a:srcRect l="71153" t="33231" r="6099" b="15469"/>
          <a:stretch>
            <a:fillRect/>
          </a:stretch>
        </p:blipFill>
        <p:spPr bwMode="auto">
          <a:xfrm>
            <a:off x="1763713" y="908050"/>
            <a:ext cx="5328567" cy="4608513"/>
          </a:xfrm>
          <a:prstGeom prst="rect">
            <a:avLst/>
          </a:prstGeom>
          <a:noFill/>
          <a:ln w="9525">
            <a:noFill/>
            <a:miter lim="800000"/>
            <a:headEnd/>
            <a:tailEnd/>
          </a:ln>
        </p:spPr>
      </p:pic>
      <p:pic>
        <p:nvPicPr>
          <p:cNvPr id="8" name="Picture 2" descr="http://www.ehu.eus/image/image_gallery?uuid=b64405a2-1547-481c-9890-8d6fd72c7bc1&amp;groupId=1734204&amp;t=1480499506855"/>
          <p:cNvPicPr>
            <a:picLocks noChangeAspect="1" noChangeArrowheads="1"/>
          </p:cNvPicPr>
          <p:nvPr/>
        </p:nvPicPr>
        <p:blipFill>
          <a:blip r:embed="rId5"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Autofit/>
          </a:bodyPr>
          <a:lstStyle/>
          <a:p>
            <a:pPr algn="l">
              <a:defRPr/>
            </a:pPr>
            <a:r>
              <a:rPr lang="es-ES" dirty="0" smtClean="0">
                <a:solidFill>
                  <a:schemeClr val="bg1">
                    <a:lumMod val="85000"/>
                  </a:schemeClr>
                </a:solidFill>
              </a:rPr>
              <a:t>2.¿Qué es la Entrevista en Profundidad?</a:t>
            </a:r>
            <a:endParaRPr lang="es-ES" dirty="0">
              <a:solidFill>
                <a:schemeClr val="bg1">
                  <a:lumMod val="85000"/>
                </a:schemeClr>
              </a:solidFill>
            </a:endParaRPr>
          </a:p>
        </p:txBody>
      </p:sp>
      <p:sp>
        <p:nvSpPr>
          <p:cNvPr id="5123" name="2 Subtítulo"/>
          <p:cNvSpPr>
            <a:spLocks noGrp="1"/>
          </p:cNvSpPr>
          <p:nvPr>
            <p:ph idx="1"/>
          </p:nvPr>
        </p:nvSpPr>
        <p:spPr/>
        <p:txBody>
          <a:bodyPr/>
          <a:lstStyle/>
          <a:p>
            <a:pPr marL="514350" indent="-514350" algn="just">
              <a:buNone/>
              <a:defRPr/>
            </a:pPr>
            <a:endParaRPr lang="es-ES" dirty="0" smtClean="0"/>
          </a:p>
          <a:p>
            <a:pPr marL="514350" indent="-514350" algn="just">
              <a:buNone/>
              <a:defRPr/>
            </a:pPr>
            <a:endParaRPr lang="es-ES" dirty="0" smtClean="0"/>
          </a:p>
          <a:p>
            <a:pPr algn="just">
              <a:defRPr/>
            </a:pPr>
            <a:endParaRPr lang="es-ES" dirty="0" smtClean="0"/>
          </a:p>
          <a:p>
            <a:pPr eaLnBrk="1" hangingPunct="1">
              <a:defRPr/>
            </a:pPr>
            <a:endParaRPr lang="es-ES" b="1" dirty="0" smtClean="0"/>
          </a:p>
          <a:p>
            <a:pPr lvl="1">
              <a:defRPr/>
            </a:pPr>
            <a:endParaRPr lang="es-ES" dirty="0" smtClean="0"/>
          </a:p>
          <a:p>
            <a:pPr lvl="2" eaLnBrk="1" hangingPunct="1">
              <a:defRPr/>
            </a:pPr>
            <a:endParaRPr lang="es-ES" dirty="0" smtClean="0"/>
          </a:p>
          <a:p>
            <a:pPr lvl="2" eaLnBrk="1" hangingPunct="1">
              <a:defRPr/>
            </a:pPr>
            <a:endParaRPr lang="es-ES" dirty="0" smtClean="0"/>
          </a:p>
        </p:txBody>
      </p:sp>
      <p:pic>
        <p:nvPicPr>
          <p:cNvPr id="8197"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6" name="5 CuadroTexto"/>
          <p:cNvSpPr txBox="1"/>
          <p:nvPr/>
        </p:nvSpPr>
        <p:spPr>
          <a:xfrm>
            <a:off x="1547813" y="5661025"/>
            <a:ext cx="7127875" cy="261938"/>
          </a:xfrm>
          <a:prstGeom prst="rect">
            <a:avLst/>
          </a:prstGeom>
          <a:noFill/>
        </p:spPr>
        <p:txBody>
          <a:bodyPr>
            <a:spAutoFit/>
          </a:bodyPr>
          <a:lstStyle/>
          <a:p>
            <a:pPr algn="r">
              <a:defRPr/>
            </a:pPr>
            <a:r>
              <a:rPr lang="es-ES" sz="1100" b="1" dirty="0">
                <a:solidFill>
                  <a:schemeClr val="bg1">
                    <a:lumMod val="65000"/>
                  </a:schemeClr>
                </a:solidFill>
              </a:rPr>
              <a:t>Valles, M.S. (2009). </a:t>
            </a:r>
            <a:r>
              <a:rPr lang="es-ES" sz="1100" b="1" i="1" dirty="0">
                <a:solidFill>
                  <a:schemeClr val="bg1">
                    <a:lumMod val="65000"/>
                  </a:schemeClr>
                </a:solidFill>
              </a:rPr>
              <a:t>Entrevistas cualitativas (Cuadernos metodológicos Nº 32)</a:t>
            </a:r>
            <a:r>
              <a:rPr lang="es-ES" sz="1100" b="1" dirty="0">
                <a:solidFill>
                  <a:schemeClr val="bg1">
                    <a:lumMod val="65000"/>
                  </a:schemeClr>
                </a:solidFill>
              </a:rPr>
              <a:t>. Madrid: CIS.</a:t>
            </a:r>
            <a:endParaRPr lang="eu-ES" sz="1100" b="1" dirty="0">
              <a:solidFill>
                <a:schemeClr val="bg1">
                  <a:lumMod val="65000"/>
                </a:schemeClr>
              </a:solidFill>
            </a:endParaRPr>
          </a:p>
        </p:txBody>
      </p:sp>
      <p:pic>
        <p:nvPicPr>
          <p:cNvPr id="7" name="7 Imagen"/>
          <p:cNvPicPr>
            <a:picLocks noChangeAspect="1" noChangeArrowheads="1"/>
          </p:cNvPicPr>
          <p:nvPr/>
        </p:nvPicPr>
        <p:blipFill>
          <a:blip r:embed="rId4" cstate="print"/>
          <a:srcRect l="71153" t="33231" r="6099" b="15469"/>
          <a:stretch>
            <a:fillRect/>
          </a:stretch>
        </p:blipFill>
        <p:spPr bwMode="auto">
          <a:xfrm>
            <a:off x="1763713" y="908050"/>
            <a:ext cx="5328567" cy="4608513"/>
          </a:xfrm>
          <a:prstGeom prst="rect">
            <a:avLst/>
          </a:prstGeom>
          <a:noFill/>
          <a:ln w="9525">
            <a:noFill/>
            <a:miter lim="800000"/>
            <a:headEnd/>
            <a:tailEnd/>
          </a:ln>
        </p:spPr>
      </p:pic>
      <p:pic>
        <p:nvPicPr>
          <p:cNvPr id="8" name="Picture 2" descr="http://www.ehu.eus/image/image_gallery?uuid=b64405a2-1547-481c-9890-8d6fd72c7bc1&amp;groupId=1734204&amp;t=1480499506855"/>
          <p:cNvPicPr>
            <a:picLocks noChangeAspect="1" noChangeArrowheads="1"/>
          </p:cNvPicPr>
          <p:nvPr/>
        </p:nvPicPr>
        <p:blipFill>
          <a:blip r:embed="rId5" cstate="print"/>
          <a:srcRect/>
          <a:stretch>
            <a:fillRect/>
          </a:stretch>
        </p:blipFill>
        <p:spPr bwMode="auto">
          <a:xfrm>
            <a:off x="403920" y="6101680"/>
            <a:ext cx="1200132" cy="648072"/>
          </a:xfrm>
          <a:prstGeom prst="rect">
            <a:avLst/>
          </a:prstGeom>
          <a:noFill/>
        </p:spPr>
      </p:pic>
      <p:graphicFrame>
        <p:nvGraphicFramePr>
          <p:cNvPr id="9" name="8 Diagrama"/>
          <p:cNvGraphicFramePr/>
          <p:nvPr/>
        </p:nvGraphicFramePr>
        <p:xfrm>
          <a:off x="1565228" y="1705082"/>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9 Elipse"/>
          <p:cNvSpPr/>
          <p:nvPr/>
        </p:nvSpPr>
        <p:spPr>
          <a:xfrm>
            <a:off x="3915380" y="3010851"/>
            <a:ext cx="1445152" cy="1488644"/>
          </a:xfrm>
          <a:prstGeom prst="ellipse">
            <a:avLst/>
          </a:prstGeom>
          <a:solidFill>
            <a:srgbClr val="92D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Salud Psíquica y Física</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Autofit/>
          </a:bodyPr>
          <a:lstStyle/>
          <a:p>
            <a:pPr algn="l">
              <a:defRPr/>
            </a:pPr>
            <a:r>
              <a:rPr lang="es-ES" dirty="0" smtClean="0">
                <a:solidFill>
                  <a:schemeClr val="bg1">
                    <a:lumMod val="85000"/>
                  </a:schemeClr>
                </a:solidFill>
              </a:rPr>
              <a:t>2.¿Qué es la Entrevista en Profundidad? </a:t>
            </a:r>
            <a:r>
              <a:rPr lang="es-ES" sz="2800" dirty="0"/>
              <a:t>Una Síntesis de 3 dimensiones </a:t>
            </a:r>
            <a:endParaRPr lang="es-ES" dirty="0">
              <a:solidFill>
                <a:schemeClr val="bg1">
                  <a:lumMod val="85000"/>
                </a:schemeClr>
              </a:solidFill>
            </a:endParaRPr>
          </a:p>
        </p:txBody>
      </p:sp>
      <p:sp>
        <p:nvSpPr>
          <p:cNvPr id="5123" name="2 Subtítulo"/>
          <p:cNvSpPr>
            <a:spLocks noGrp="1"/>
          </p:cNvSpPr>
          <p:nvPr>
            <p:ph idx="1"/>
          </p:nvPr>
        </p:nvSpPr>
        <p:spPr/>
        <p:txBody>
          <a:bodyPr/>
          <a:lstStyle/>
          <a:p>
            <a:pPr marL="0" indent="0">
              <a:buFont typeface="Arial" charset="0"/>
              <a:buNone/>
              <a:defRPr/>
            </a:pPr>
            <a:r>
              <a:rPr lang="es-ES" sz="2000" dirty="0"/>
              <a:t>El término de entrevista en profundidad se utiliza para designar una serie bastante heterogénea de clases de entrevistas que se diferencian entre sí, al menos, en tres características:</a:t>
            </a:r>
          </a:p>
          <a:p>
            <a:pPr marL="514350" indent="-514350" algn="just">
              <a:buFont typeface="+mj-lt"/>
              <a:buAutoNum type="arabicPeriod"/>
              <a:defRPr/>
            </a:pPr>
            <a:r>
              <a:rPr lang="es-ES" sz="2000" dirty="0"/>
              <a:t>Entrevista en profundidad personal a un </a:t>
            </a:r>
            <a:r>
              <a:rPr lang="es-ES" sz="2000" i="1" dirty="0"/>
              <a:t>solo </a:t>
            </a:r>
            <a:r>
              <a:rPr lang="es-ES" sz="2000" b="1" i="1" dirty="0"/>
              <a:t>individuo</a:t>
            </a:r>
            <a:r>
              <a:rPr lang="es-ES" sz="2000" i="1" dirty="0"/>
              <a:t> </a:t>
            </a:r>
            <a:r>
              <a:rPr lang="es-ES" sz="2000" dirty="0"/>
              <a:t>se distingue de las entrevistas en profundidad a </a:t>
            </a:r>
            <a:r>
              <a:rPr lang="es-ES" sz="2000" b="1" i="1" dirty="0"/>
              <a:t>grupos</a:t>
            </a:r>
            <a:r>
              <a:rPr lang="es-ES" sz="2000" i="1" dirty="0"/>
              <a:t> enteros</a:t>
            </a:r>
          </a:p>
          <a:p>
            <a:pPr marL="514350" indent="-514350" algn="just">
              <a:buFont typeface="+mj-lt"/>
              <a:buAutoNum type="arabicPeriod"/>
              <a:defRPr/>
            </a:pPr>
            <a:r>
              <a:rPr lang="es-ES" sz="2000" dirty="0"/>
              <a:t>La entrevista en profundidad, al igual que la observación puede plantearse </a:t>
            </a:r>
            <a:r>
              <a:rPr lang="es-ES" sz="2000" b="1" i="1" dirty="0"/>
              <a:t>holísticamente</a:t>
            </a:r>
            <a:r>
              <a:rPr lang="es-ES" sz="2000" i="1" dirty="0"/>
              <a:t> </a:t>
            </a:r>
            <a:r>
              <a:rPr lang="es-ES" sz="2000" dirty="0"/>
              <a:t>pero también puede ceñirse a </a:t>
            </a:r>
            <a:r>
              <a:rPr lang="es-ES" sz="2000" b="1" i="1" dirty="0"/>
              <a:t>un solo acto</a:t>
            </a:r>
            <a:r>
              <a:rPr lang="es-ES" sz="2000" i="1" dirty="0"/>
              <a:t>, </a:t>
            </a:r>
            <a:r>
              <a:rPr lang="es-ES" sz="2000" dirty="0"/>
              <a:t>experiencia o significado social (Entrevista Focalizada)</a:t>
            </a:r>
          </a:p>
          <a:p>
            <a:pPr marL="514350" indent="-514350" algn="just">
              <a:buFont typeface="+mj-lt"/>
              <a:buAutoNum type="arabicPeriod"/>
              <a:defRPr/>
            </a:pPr>
            <a:r>
              <a:rPr lang="es-ES" sz="2000" dirty="0"/>
              <a:t>La diferencia más marcada resulta del grado de </a:t>
            </a:r>
            <a:r>
              <a:rPr lang="es-ES" sz="2000" i="1" dirty="0"/>
              <a:t>"</a:t>
            </a:r>
            <a:r>
              <a:rPr lang="es-ES" sz="2000" b="1" i="1" dirty="0"/>
              <a:t>dirección-no dirección</a:t>
            </a:r>
            <a:r>
              <a:rPr lang="es-ES" sz="2000" i="1" dirty="0"/>
              <a:t>” </a:t>
            </a:r>
            <a:r>
              <a:rPr lang="es-ES" sz="2000" dirty="0"/>
              <a:t>que se puede imprimir a la misma y que oscila, desde la entrevista en la que el actor lleva la iniciativa de la conversación hasta aquella en la que el entrevistador sigue un esquema de preguntas, fijo en cuanto a orden, contenido y formulación de las mismas</a:t>
            </a:r>
          </a:p>
          <a:p>
            <a:pPr lvl="2">
              <a:defRPr/>
            </a:pPr>
            <a:endParaRPr lang="es-ES" sz="2000" dirty="0"/>
          </a:p>
          <a:p>
            <a:pPr marL="514350" indent="-514350" algn="just">
              <a:buNone/>
              <a:defRPr/>
            </a:pPr>
            <a:endParaRPr lang="es-ES" dirty="0" smtClean="0"/>
          </a:p>
          <a:p>
            <a:pPr algn="just">
              <a:defRPr/>
            </a:pPr>
            <a:endParaRPr lang="es-ES" dirty="0" smtClean="0"/>
          </a:p>
          <a:p>
            <a:pPr eaLnBrk="1" hangingPunct="1">
              <a:defRPr/>
            </a:pPr>
            <a:endParaRPr lang="es-ES" b="1" dirty="0" smtClean="0"/>
          </a:p>
          <a:p>
            <a:pPr lvl="1">
              <a:defRPr/>
            </a:pPr>
            <a:endParaRPr lang="es-ES" dirty="0" smtClean="0"/>
          </a:p>
          <a:p>
            <a:pPr lvl="2" eaLnBrk="1" hangingPunct="1">
              <a:defRPr/>
            </a:pPr>
            <a:endParaRPr lang="es-ES" dirty="0" smtClean="0"/>
          </a:p>
          <a:p>
            <a:pPr lvl="2" eaLnBrk="1" hangingPunct="1">
              <a:defRPr/>
            </a:pPr>
            <a:endParaRPr lang="es-ES" dirty="0" smtClean="0"/>
          </a:p>
        </p:txBody>
      </p:sp>
      <p:pic>
        <p:nvPicPr>
          <p:cNvPr id="8197"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7" name="6 CuadroTexto"/>
          <p:cNvSpPr txBox="1"/>
          <p:nvPr/>
        </p:nvSpPr>
        <p:spPr>
          <a:xfrm>
            <a:off x="2017313" y="5857875"/>
            <a:ext cx="6048375" cy="461963"/>
          </a:xfrm>
          <a:prstGeom prst="rect">
            <a:avLst/>
          </a:prstGeom>
          <a:noFill/>
        </p:spPr>
        <p:txBody>
          <a:bodyPr>
            <a:spAutoFit/>
          </a:bodyPr>
          <a:lstStyle/>
          <a:p>
            <a:pPr algn="r">
              <a:defRPr/>
            </a:pPr>
            <a:r>
              <a:rPr lang="es-ES" sz="1200" b="1" dirty="0">
                <a:solidFill>
                  <a:schemeClr val="bg1">
                    <a:lumMod val="65000"/>
                  </a:schemeClr>
                </a:solidFill>
              </a:rPr>
              <a:t>Ruiz </a:t>
            </a:r>
            <a:r>
              <a:rPr lang="es-ES" sz="1200" b="1" dirty="0" err="1">
                <a:solidFill>
                  <a:schemeClr val="bg1">
                    <a:lumMod val="65000"/>
                  </a:schemeClr>
                </a:solidFill>
              </a:rPr>
              <a:t>Olabuenaga</a:t>
            </a:r>
            <a:r>
              <a:rPr lang="es-ES" sz="1200" b="1" dirty="0">
                <a:solidFill>
                  <a:schemeClr val="bg1">
                    <a:lumMod val="65000"/>
                  </a:schemeClr>
                </a:solidFill>
              </a:rPr>
              <a:t>, J. I. e </a:t>
            </a:r>
            <a:r>
              <a:rPr lang="es-ES" sz="1200" b="1" dirty="0" err="1">
                <a:solidFill>
                  <a:schemeClr val="bg1">
                    <a:lumMod val="65000"/>
                  </a:schemeClr>
                </a:solidFill>
              </a:rPr>
              <a:t>Ispizua</a:t>
            </a:r>
            <a:r>
              <a:rPr lang="es-ES" sz="1200" b="1" dirty="0">
                <a:solidFill>
                  <a:schemeClr val="bg1">
                    <a:lumMod val="65000"/>
                  </a:schemeClr>
                </a:solidFill>
              </a:rPr>
              <a:t>, M. A. (1989). </a:t>
            </a:r>
            <a:r>
              <a:rPr lang="es-ES" sz="1200" b="1" i="1" dirty="0">
                <a:solidFill>
                  <a:schemeClr val="bg1">
                    <a:lumMod val="65000"/>
                  </a:schemeClr>
                </a:solidFill>
              </a:rPr>
              <a:t>La Descodificación de la vida </a:t>
            </a:r>
            <a:r>
              <a:rPr lang="es-ES" sz="1200" b="1" i="1" dirty="0" smtClean="0">
                <a:solidFill>
                  <a:schemeClr val="bg1">
                    <a:lumMod val="65000"/>
                  </a:schemeClr>
                </a:solidFill>
              </a:rPr>
              <a:t>cotidiana: </a:t>
            </a:r>
            <a:r>
              <a:rPr lang="es-ES" sz="1200" b="1" i="1" dirty="0">
                <a:solidFill>
                  <a:schemeClr val="bg1">
                    <a:lumMod val="65000"/>
                  </a:schemeClr>
                </a:solidFill>
              </a:rPr>
              <a:t>métodos de investigación cualitativa</a:t>
            </a:r>
            <a:r>
              <a:rPr lang="es-ES" sz="1200" b="1" dirty="0">
                <a:solidFill>
                  <a:schemeClr val="bg1">
                    <a:lumMod val="65000"/>
                  </a:schemeClr>
                </a:solidFill>
              </a:rPr>
              <a:t>. Bilbao: Universidad de Deusto.</a:t>
            </a:r>
            <a:endParaRPr lang="eu-ES" sz="1200" b="1" dirty="0">
              <a:solidFill>
                <a:schemeClr val="bg1">
                  <a:lumMod val="65000"/>
                </a:schemeClr>
              </a:solidFill>
            </a:endParaRPr>
          </a:p>
        </p:txBody>
      </p:sp>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eaLnBrk="1" hangingPunct="1">
              <a:defRPr/>
            </a:pPr>
            <a:r>
              <a:rPr lang="es-ES" dirty="0" smtClean="0"/>
              <a:t>3.Fases de la Entrevista en Profundidad </a:t>
            </a:r>
            <a:r>
              <a:rPr lang="es-ES" dirty="0" smtClean="0">
                <a:solidFill>
                  <a:schemeClr val="bg1"/>
                </a:solidFill>
              </a:rPr>
              <a:t>A) Preparación</a:t>
            </a:r>
          </a:p>
        </p:txBody>
      </p:sp>
      <p:sp>
        <p:nvSpPr>
          <p:cNvPr id="3075" name="2 Subtítulo"/>
          <p:cNvSpPr>
            <a:spLocks noGrp="1"/>
          </p:cNvSpPr>
          <p:nvPr>
            <p:ph idx="1"/>
          </p:nvPr>
        </p:nvSpPr>
        <p:spPr/>
        <p:txBody>
          <a:bodyPr/>
          <a:lstStyle/>
          <a:p>
            <a:pPr algn="just">
              <a:buFont typeface="Arial" charset="0"/>
              <a:buNone/>
              <a:defRPr/>
            </a:pPr>
            <a:r>
              <a:rPr lang="es-ES" sz="2400" dirty="0" smtClean="0"/>
              <a:t>	</a:t>
            </a:r>
          </a:p>
          <a:p>
            <a:pPr marL="0" indent="0" algn="just">
              <a:buFont typeface="Arial" charset="0"/>
              <a:buNone/>
              <a:defRPr/>
            </a:pPr>
            <a:endParaRPr lang="es-ES" sz="2400" dirty="0" smtClean="0"/>
          </a:p>
          <a:p>
            <a:pPr lvl="2" eaLnBrk="1" hangingPunct="1">
              <a:defRPr/>
            </a:pPr>
            <a:endParaRPr lang="es-ES" dirty="0" smtClean="0"/>
          </a:p>
          <a:p>
            <a:pPr lvl="2" eaLnBrk="1" hangingPunct="1">
              <a:defRPr/>
            </a:pPr>
            <a:endParaRPr lang="es-ES" dirty="0" smtClean="0"/>
          </a:p>
        </p:txBody>
      </p:sp>
      <p:pic>
        <p:nvPicPr>
          <p:cNvPr id="1946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6"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eaLnBrk="1" hangingPunct="1">
              <a:defRPr/>
            </a:pPr>
            <a:r>
              <a:rPr lang="es-ES" dirty="0" smtClean="0">
                <a:solidFill>
                  <a:schemeClr val="bg1">
                    <a:lumMod val="75000"/>
                  </a:schemeClr>
                </a:solidFill>
              </a:rPr>
              <a:t>3.Fases de la Entrevista en Profundidad </a:t>
            </a:r>
            <a:r>
              <a:rPr lang="es-ES" dirty="0" smtClean="0"/>
              <a:t>A) Preparación</a:t>
            </a:r>
          </a:p>
        </p:txBody>
      </p:sp>
      <p:sp>
        <p:nvSpPr>
          <p:cNvPr id="3075" name="2 Subtítulo"/>
          <p:cNvSpPr>
            <a:spLocks noGrp="1"/>
          </p:cNvSpPr>
          <p:nvPr>
            <p:ph idx="1"/>
          </p:nvPr>
        </p:nvSpPr>
        <p:spPr/>
        <p:txBody>
          <a:bodyPr/>
          <a:lstStyle/>
          <a:p>
            <a:pPr algn="just">
              <a:buFont typeface="Arial" charset="0"/>
              <a:buNone/>
              <a:defRPr/>
            </a:pPr>
            <a:r>
              <a:rPr lang="es-ES" sz="2400" dirty="0" smtClean="0"/>
              <a:t>	</a:t>
            </a:r>
          </a:p>
          <a:p>
            <a:pPr marL="0" indent="0" algn="just">
              <a:buFont typeface="Arial" charset="0"/>
              <a:buNone/>
              <a:defRPr/>
            </a:pPr>
            <a:endParaRPr lang="es-ES" sz="2400" dirty="0" smtClean="0"/>
          </a:p>
          <a:p>
            <a:pPr lvl="2" eaLnBrk="1" hangingPunct="1">
              <a:defRPr/>
            </a:pPr>
            <a:endParaRPr lang="es-ES" dirty="0" smtClean="0"/>
          </a:p>
          <a:p>
            <a:pPr lvl="2" eaLnBrk="1" hangingPunct="1">
              <a:defRPr/>
            </a:pPr>
            <a:endParaRPr lang="es-ES" dirty="0" smtClean="0"/>
          </a:p>
        </p:txBody>
      </p:sp>
      <p:pic>
        <p:nvPicPr>
          <p:cNvPr id="1946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6"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eaLnBrk="1" hangingPunct="1">
              <a:defRPr/>
            </a:pPr>
            <a:r>
              <a:rPr lang="es-ES" dirty="0" smtClean="0">
                <a:solidFill>
                  <a:schemeClr val="bg1">
                    <a:lumMod val="75000"/>
                  </a:schemeClr>
                </a:solidFill>
              </a:rPr>
              <a:t>3.Fases de la Entrevista en Profundidad A) Preparación</a:t>
            </a:r>
          </a:p>
        </p:txBody>
      </p:sp>
      <p:sp>
        <p:nvSpPr>
          <p:cNvPr id="3075" name="2 Subtítulo"/>
          <p:cNvSpPr>
            <a:spLocks noGrp="1"/>
          </p:cNvSpPr>
          <p:nvPr>
            <p:ph idx="1"/>
          </p:nvPr>
        </p:nvSpPr>
        <p:spPr/>
        <p:txBody>
          <a:bodyPr/>
          <a:lstStyle/>
          <a:p>
            <a:pPr algn="just">
              <a:buFont typeface="Arial" charset="0"/>
              <a:buNone/>
              <a:defRPr/>
            </a:pPr>
            <a:r>
              <a:rPr lang="es-ES" sz="2400" dirty="0" smtClean="0"/>
              <a:t>	</a:t>
            </a:r>
          </a:p>
          <a:p>
            <a:pPr marL="0" indent="0" algn="just">
              <a:buFont typeface="Arial" charset="0"/>
              <a:buNone/>
              <a:defRPr/>
            </a:pPr>
            <a:endParaRPr lang="es-ES" sz="2400" dirty="0" smtClean="0"/>
          </a:p>
          <a:p>
            <a:pPr lvl="2" eaLnBrk="1" hangingPunct="1">
              <a:defRPr/>
            </a:pPr>
            <a:endParaRPr lang="es-ES" dirty="0" smtClean="0"/>
          </a:p>
          <a:p>
            <a:pPr lvl="2" eaLnBrk="1" hangingPunct="1">
              <a:defRPr/>
            </a:pPr>
            <a:endParaRPr lang="es-ES" dirty="0" smtClean="0"/>
          </a:p>
        </p:txBody>
      </p:sp>
      <p:pic>
        <p:nvPicPr>
          <p:cNvPr id="1946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6"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pic>
        <p:nvPicPr>
          <p:cNvPr id="7" name="6 Imagen"/>
          <p:cNvPicPr/>
          <p:nvPr/>
        </p:nvPicPr>
        <p:blipFill>
          <a:blip r:embed="rId5" cstate="print"/>
          <a:srcRect l="64483" t="20152" r="16211" b="25678"/>
          <a:stretch>
            <a:fillRect/>
          </a:stretch>
        </p:blipFill>
        <p:spPr bwMode="auto">
          <a:xfrm>
            <a:off x="1619672" y="1412776"/>
            <a:ext cx="4800965" cy="44555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eaLnBrk="1" hangingPunct="1">
              <a:defRPr/>
            </a:pPr>
            <a:r>
              <a:rPr lang="es-ES" dirty="0" smtClean="0">
                <a:solidFill>
                  <a:schemeClr val="bg1">
                    <a:lumMod val="75000"/>
                  </a:schemeClr>
                </a:solidFill>
              </a:rPr>
              <a:t>3.Fases de la Entrevista en Profundidad A) Preparación</a:t>
            </a:r>
          </a:p>
        </p:txBody>
      </p:sp>
      <p:sp>
        <p:nvSpPr>
          <p:cNvPr id="3075" name="2 Subtítulo"/>
          <p:cNvSpPr>
            <a:spLocks noGrp="1"/>
          </p:cNvSpPr>
          <p:nvPr>
            <p:ph idx="1"/>
          </p:nvPr>
        </p:nvSpPr>
        <p:spPr/>
        <p:txBody>
          <a:bodyPr/>
          <a:lstStyle/>
          <a:p>
            <a:pPr algn="just">
              <a:buFont typeface="Arial" charset="0"/>
              <a:buNone/>
              <a:defRPr/>
            </a:pPr>
            <a:r>
              <a:rPr lang="es-ES" sz="2400" dirty="0" smtClean="0"/>
              <a:t>	</a:t>
            </a:r>
          </a:p>
          <a:p>
            <a:pPr marL="0" indent="0" algn="just">
              <a:buFont typeface="Arial" charset="0"/>
              <a:buNone/>
              <a:defRPr/>
            </a:pPr>
            <a:endParaRPr lang="es-ES" sz="2400" dirty="0" smtClean="0"/>
          </a:p>
          <a:p>
            <a:pPr lvl="2" eaLnBrk="1" hangingPunct="1">
              <a:defRPr/>
            </a:pPr>
            <a:endParaRPr lang="es-ES" dirty="0" smtClean="0"/>
          </a:p>
          <a:p>
            <a:pPr lvl="2" eaLnBrk="1" hangingPunct="1">
              <a:defRPr/>
            </a:pPr>
            <a:endParaRPr lang="es-ES" dirty="0" smtClean="0"/>
          </a:p>
        </p:txBody>
      </p:sp>
      <p:pic>
        <p:nvPicPr>
          <p:cNvPr id="1946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6"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pic>
        <p:nvPicPr>
          <p:cNvPr id="7" name="6 Imagen"/>
          <p:cNvPicPr/>
          <p:nvPr/>
        </p:nvPicPr>
        <p:blipFill>
          <a:blip r:embed="rId5" cstate="print"/>
          <a:srcRect l="64483" t="20152" r="16211" b="25678"/>
          <a:stretch>
            <a:fillRect/>
          </a:stretch>
        </p:blipFill>
        <p:spPr bwMode="auto">
          <a:xfrm>
            <a:off x="1619672" y="1412776"/>
            <a:ext cx="4800965" cy="4455547"/>
          </a:xfrm>
          <a:prstGeom prst="rect">
            <a:avLst/>
          </a:prstGeom>
          <a:noFill/>
          <a:ln w="9525">
            <a:noFill/>
            <a:miter lim="800000"/>
            <a:headEnd/>
            <a:tailEnd/>
          </a:ln>
        </p:spPr>
      </p:pic>
      <p:graphicFrame>
        <p:nvGraphicFramePr>
          <p:cNvPr id="8" name="7 Diagrama"/>
          <p:cNvGraphicFramePr/>
          <p:nvPr/>
        </p:nvGraphicFramePr>
        <p:xfrm>
          <a:off x="1141728" y="1916832"/>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8 Elipse"/>
          <p:cNvSpPr/>
          <p:nvPr/>
        </p:nvSpPr>
        <p:spPr>
          <a:xfrm>
            <a:off x="3463005" y="3116726"/>
            <a:ext cx="1445152" cy="1488644"/>
          </a:xfrm>
          <a:prstGeom prst="ellipse">
            <a:avLst/>
          </a:prstGeom>
          <a:solidFill>
            <a:srgbClr val="92D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Salud Psíquica y Física</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eaLnBrk="1" hangingPunct="1">
              <a:defRPr/>
            </a:pPr>
            <a:r>
              <a:rPr lang="es-ES" dirty="0" smtClean="0">
                <a:solidFill>
                  <a:schemeClr val="bg1">
                    <a:lumMod val="75000"/>
                  </a:schemeClr>
                </a:solidFill>
              </a:rPr>
              <a:t>3.Fases de la Entrevista en Profundidad A) Preparación</a:t>
            </a:r>
          </a:p>
        </p:txBody>
      </p:sp>
      <p:sp>
        <p:nvSpPr>
          <p:cNvPr id="3075" name="2 Subtítulo"/>
          <p:cNvSpPr>
            <a:spLocks noGrp="1"/>
          </p:cNvSpPr>
          <p:nvPr>
            <p:ph idx="1"/>
          </p:nvPr>
        </p:nvSpPr>
        <p:spPr/>
        <p:txBody>
          <a:bodyPr/>
          <a:lstStyle/>
          <a:p>
            <a:pPr algn="just">
              <a:buFont typeface="Arial" charset="0"/>
              <a:buNone/>
              <a:defRPr/>
            </a:pPr>
            <a:r>
              <a:rPr lang="es-ES" sz="2400" dirty="0" smtClean="0"/>
              <a:t>	</a:t>
            </a:r>
          </a:p>
          <a:p>
            <a:pPr marL="0" indent="0" algn="just">
              <a:buFont typeface="Arial" charset="0"/>
              <a:buNone/>
              <a:defRPr/>
            </a:pPr>
            <a:endParaRPr lang="es-ES" sz="2400" dirty="0" smtClean="0"/>
          </a:p>
          <a:p>
            <a:pPr lvl="2" eaLnBrk="1" hangingPunct="1">
              <a:defRPr/>
            </a:pPr>
            <a:endParaRPr lang="es-ES" dirty="0" smtClean="0"/>
          </a:p>
          <a:p>
            <a:pPr lvl="2" eaLnBrk="1" hangingPunct="1">
              <a:defRPr/>
            </a:pPr>
            <a:endParaRPr lang="es-ES" dirty="0" smtClean="0"/>
          </a:p>
        </p:txBody>
      </p:sp>
      <p:pic>
        <p:nvPicPr>
          <p:cNvPr id="1946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6"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pic>
        <p:nvPicPr>
          <p:cNvPr id="7" name="6 Imagen"/>
          <p:cNvPicPr/>
          <p:nvPr/>
        </p:nvPicPr>
        <p:blipFill>
          <a:blip r:embed="rId5" cstate="print"/>
          <a:srcRect l="64483" t="20152" r="16211" b="25678"/>
          <a:stretch>
            <a:fillRect/>
          </a:stretch>
        </p:blipFill>
        <p:spPr bwMode="auto">
          <a:xfrm>
            <a:off x="1619672" y="1412776"/>
            <a:ext cx="4800965" cy="4455547"/>
          </a:xfrm>
          <a:prstGeom prst="rect">
            <a:avLst/>
          </a:prstGeom>
          <a:noFill/>
          <a:ln w="9525">
            <a:noFill/>
            <a:miter lim="800000"/>
            <a:headEnd/>
            <a:tailEnd/>
          </a:ln>
        </p:spPr>
      </p:pic>
      <p:graphicFrame>
        <p:nvGraphicFramePr>
          <p:cNvPr id="8" name="7 Diagrama"/>
          <p:cNvGraphicFramePr/>
          <p:nvPr/>
        </p:nvGraphicFramePr>
        <p:xfrm>
          <a:off x="1141728" y="1916832"/>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8 Elipse"/>
          <p:cNvSpPr/>
          <p:nvPr/>
        </p:nvSpPr>
        <p:spPr>
          <a:xfrm>
            <a:off x="3463005" y="3116726"/>
            <a:ext cx="1445152" cy="1488644"/>
          </a:xfrm>
          <a:prstGeom prst="ellipse">
            <a:avLst/>
          </a:prstGeom>
          <a:solidFill>
            <a:srgbClr val="92D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Salud Psíquica y Física</a:t>
            </a:r>
            <a:endParaRPr lang="es-ES" dirty="0"/>
          </a:p>
        </p:txBody>
      </p:sp>
      <p:sp>
        <p:nvSpPr>
          <p:cNvPr id="10" name="9 CuadroTexto"/>
          <p:cNvSpPr txBox="1"/>
          <p:nvPr/>
        </p:nvSpPr>
        <p:spPr>
          <a:xfrm>
            <a:off x="919201" y="2830130"/>
            <a:ext cx="6768752" cy="1754326"/>
          </a:xfrm>
          <a:prstGeom prst="rect">
            <a:avLst/>
          </a:prstGeom>
          <a:noFill/>
        </p:spPr>
        <p:txBody>
          <a:bodyPr wrap="square" rtlCol="0">
            <a:spAutoFit/>
          </a:bodyPr>
          <a:lstStyle/>
          <a:p>
            <a:pPr algn="ctr"/>
            <a:r>
              <a:rPr lang="es-ES" sz="5400" b="1" dirty="0" smtClean="0">
                <a:solidFill>
                  <a:srgbClr val="002060"/>
                </a:solidFill>
              </a:rPr>
              <a:t>¿Cómo vamos a gestionar la distancia?</a:t>
            </a:r>
            <a:endParaRPr lang="es-ES" sz="5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A) </a:t>
            </a:r>
            <a:r>
              <a:rPr lang="es-ES" dirty="0" smtClean="0">
                <a:solidFill>
                  <a:schemeClr val="bg1">
                    <a:lumMod val="75000"/>
                  </a:schemeClr>
                </a:solidFill>
              </a:rPr>
              <a:t>Preparación</a:t>
            </a:r>
          </a:p>
        </p:txBody>
      </p:sp>
      <p:sp>
        <p:nvSpPr>
          <p:cNvPr id="20483" name="2 Subtítulo"/>
          <p:cNvSpPr>
            <a:spLocks noGrp="1"/>
          </p:cNvSpPr>
          <p:nvPr>
            <p:ph idx="1"/>
          </p:nvPr>
        </p:nvSpPr>
        <p:spPr/>
        <p:txBody>
          <a:bodyPr/>
          <a:lstStyle/>
          <a:p>
            <a:pPr marL="0" indent="12700">
              <a:buFont typeface="Arial" charset="0"/>
              <a:buNone/>
            </a:pPr>
            <a:r>
              <a:rPr lang="es-ES" sz="2400" b="1" dirty="0" smtClean="0"/>
              <a:t>Guión de Entrevista</a:t>
            </a:r>
          </a:p>
          <a:p>
            <a:pPr indent="12700" algn="just">
              <a:buFont typeface="Arial" charset="0"/>
              <a:buNone/>
            </a:pPr>
            <a:r>
              <a:rPr lang="es-ES" sz="2000" dirty="0" smtClean="0"/>
              <a:t>A diferencia del cuestionario de encuesta, el</a:t>
            </a:r>
            <a:r>
              <a:rPr lang="es-ES" sz="2000" b="1" dirty="0" smtClean="0"/>
              <a:t> </a:t>
            </a:r>
            <a:r>
              <a:rPr lang="es-ES" sz="2000" dirty="0" smtClean="0"/>
              <a:t>guión de las entrevistas </a:t>
            </a:r>
            <a:r>
              <a:rPr lang="es-ES" sz="2000" i="1" dirty="0" smtClean="0"/>
              <a:t>en profundidad </a:t>
            </a:r>
            <a:r>
              <a:rPr lang="es-ES" sz="2000" b="1" dirty="0" smtClean="0"/>
              <a:t>contiene los temas y subtemas que deben cubrirse</a:t>
            </a:r>
            <a:r>
              <a:rPr lang="es-ES" sz="2000" dirty="0" smtClean="0"/>
              <a:t>, de acuerdo con los objetivos informativos de la investigación, </a:t>
            </a:r>
            <a:r>
              <a:rPr lang="es-ES" sz="2000" b="1" dirty="0" smtClean="0"/>
              <a:t>pero no proporciona las formulaciones textuales de preguntas ni sugiere las opciones de respuestas</a:t>
            </a:r>
            <a:r>
              <a:rPr lang="es-ES" sz="2000" dirty="0" smtClean="0"/>
              <a:t>. Más bien se trata de un esquema con los puntos a tratar, pero que no se considera cerrado y cuyo orden no tiene que seguirse necesariamente. En las entrevistas en profundidad menos dirigidas interesa, justamente, </a:t>
            </a:r>
            <a:r>
              <a:rPr lang="es-ES" sz="2000" b="1" dirty="0" smtClean="0"/>
              <a:t>recoger el flujo de información particular de cada entrevistado, además de </a:t>
            </a:r>
            <a:r>
              <a:rPr lang="es-ES" sz="2000" b="1" u="sng" dirty="0" smtClean="0"/>
              <a:t>captar aspectos no previstos</a:t>
            </a:r>
            <a:r>
              <a:rPr lang="es-ES" sz="2000" u="sng" dirty="0" smtClean="0"/>
              <a:t> </a:t>
            </a:r>
            <a:r>
              <a:rPr lang="es-ES" sz="2000" dirty="0" smtClean="0"/>
              <a:t>en el </a:t>
            </a:r>
            <a:r>
              <a:rPr lang="es-ES" sz="2000" i="1" dirty="0" smtClean="0"/>
              <a:t>guión </a:t>
            </a:r>
            <a:r>
              <a:rPr lang="es-ES" sz="2000" dirty="0" smtClean="0"/>
              <a:t>(que se incorporarán a éste de considerarse relevantes).</a:t>
            </a:r>
            <a:endParaRPr lang="es-ES" sz="2800" dirty="0" smtClean="0"/>
          </a:p>
        </p:txBody>
      </p:sp>
      <p:pic>
        <p:nvPicPr>
          <p:cNvPr id="20485"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8" name="7 CuadroTexto"/>
          <p:cNvSpPr txBox="1"/>
          <p:nvPr/>
        </p:nvSpPr>
        <p:spPr>
          <a:xfrm>
            <a:off x="2006600" y="5827713"/>
            <a:ext cx="6048375" cy="461962"/>
          </a:xfrm>
          <a:prstGeom prst="rect">
            <a:avLst/>
          </a:prstGeom>
          <a:noFill/>
        </p:spPr>
        <p:txBody>
          <a:bodyPr>
            <a:spAutoFit/>
          </a:bodyPr>
          <a:lstStyle/>
          <a:p>
            <a:pPr algn="r">
              <a:defRPr/>
            </a:pPr>
            <a:r>
              <a:rPr lang="es-ES" sz="1200" b="1" dirty="0">
                <a:solidFill>
                  <a:schemeClr val="bg1">
                    <a:lumMod val="65000"/>
                  </a:schemeClr>
                </a:solidFill>
              </a:rPr>
              <a:t>Valles, M. S. (2003). </a:t>
            </a:r>
            <a:r>
              <a:rPr lang="es-ES" sz="1200" b="1" i="1" dirty="0">
                <a:solidFill>
                  <a:schemeClr val="bg1">
                    <a:lumMod val="65000"/>
                  </a:schemeClr>
                </a:solidFill>
              </a:rPr>
              <a:t>Técnicas cualitativas de investigación social: reflexión metodológica y práctica profesional</a:t>
            </a:r>
            <a:r>
              <a:rPr lang="es-ES" sz="1200" b="1" dirty="0">
                <a:solidFill>
                  <a:schemeClr val="bg1">
                    <a:lumMod val="65000"/>
                  </a:schemeClr>
                </a:solidFill>
              </a:rPr>
              <a:t>. Madrid: Síntesis.</a:t>
            </a:r>
            <a:endParaRPr lang="eu-ES" sz="1200" b="1" dirty="0">
              <a:solidFill>
                <a:schemeClr val="bg1">
                  <a:lumMod val="65000"/>
                </a:schemeClr>
              </a:solidFill>
            </a:endParaRPr>
          </a:p>
        </p:txBody>
      </p:sp>
      <p:pic>
        <p:nvPicPr>
          <p:cNvPr id="7"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95000"/>
                  </a:schemeClr>
                </a:solidFill>
              </a:rPr>
              <a:t>3.Fases de la Entrevista en Profundidad A) </a:t>
            </a:r>
            <a:r>
              <a:rPr lang="es-ES" dirty="0" smtClean="0">
                <a:solidFill>
                  <a:schemeClr val="bg1">
                    <a:lumMod val="95000"/>
                  </a:schemeClr>
                </a:solidFill>
              </a:rPr>
              <a:t>Preparación</a:t>
            </a:r>
          </a:p>
        </p:txBody>
      </p:sp>
      <p:sp>
        <p:nvSpPr>
          <p:cNvPr id="20483" name="2 Subtítulo"/>
          <p:cNvSpPr>
            <a:spLocks noGrp="1"/>
          </p:cNvSpPr>
          <p:nvPr>
            <p:ph idx="1"/>
          </p:nvPr>
        </p:nvSpPr>
        <p:spPr/>
        <p:txBody>
          <a:bodyPr/>
          <a:lstStyle/>
          <a:p>
            <a:pPr marL="0" indent="12700">
              <a:buFont typeface="Arial" charset="0"/>
              <a:buNone/>
            </a:pPr>
            <a:r>
              <a:rPr lang="es-ES" sz="2400" b="1" dirty="0" smtClean="0">
                <a:solidFill>
                  <a:schemeClr val="bg1">
                    <a:lumMod val="95000"/>
                  </a:schemeClr>
                </a:solidFill>
              </a:rPr>
              <a:t>Guión de Entrevista</a:t>
            </a:r>
          </a:p>
          <a:p>
            <a:pPr indent="12700" algn="just">
              <a:buFont typeface="Arial" charset="0"/>
              <a:buNone/>
            </a:pPr>
            <a:r>
              <a:rPr lang="es-ES" sz="2000" dirty="0" smtClean="0">
                <a:solidFill>
                  <a:schemeClr val="bg1">
                    <a:lumMod val="95000"/>
                  </a:schemeClr>
                </a:solidFill>
              </a:rPr>
              <a:t>A diferencia del cuestionario de encuesta, el</a:t>
            </a:r>
            <a:r>
              <a:rPr lang="es-ES" sz="2000" b="1" dirty="0" smtClean="0">
                <a:solidFill>
                  <a:schemeClr val="bg1">
                    <a:lumMod val="95000"/>
                  </a:schemeClr>
                </a:solidFill>
              </a:rPr>
              <a:t> </a:t>
            </a:r>
            <a:r>
              <a:rPr lang="es-ES" sz="2000" dirty="0" smtClean="0">
                <a:solidFill>
                  <a:schemeClr val="bg1">
                    <a:lumMod val="95000"/>
                  </a:schemeClr>
                </a:solidFill>
              </a:rPr>
              <a:t>guión de las entrevistas </a:t>
            </a:r>
            <a:r>
              <a:rPr lang="es-ES" sz="2000" i="1" dirty="0" smtClean="0">
                <a:solidFill>
                  <a:schemeClr val="bg1">
                    <a:lumMod val="95000"/>
                  </a:schemeClr>
                </a:solidFill>
              </a:rPr>
              <a:t>en profundidad </a:t>
            </a:r>
            <a:r>
              <a:rPr lang="es-ES" sz="2000" b="1" dirty="0" smtClean="0">
                <a:solidFill>
                  <a:schemeClr val="bg1">
                    <a:lumMod val="95000"/>
                  </a:schemeClr>
                </a:solidFill>
              </a:rPr>
              <a:t>contiene los temas y subtemas que deben cubrirse</a:t>
            </a:r>
            <a:r>
              <a:rPr lang="es-ES" sz="2000" dirty="0" smtClean="0">
                <a:solidFill>
                  <a:schemeClr val="bg1">
                    <a:lumMod val="95000"/>
                  </a:schemeClr>
                </a:solidFill>
              </a:rPr>
              <a:t>, de acuerdo con los objetivos informativos de la investigación, </a:t>
            </a:r>
            <a:r>
              <a:rPr lang="es-ES" sz="2000" b="1" dirty="0" smtClean="0">
                <a:solidFill>
                  <a:schemeClr val="bg1">
                    <a:lumMod val="95000"/>
                  </a:schemeClr>
                </a:solidFill>
              </a:rPr>
              <a:t>pero no proporciona las formulaciones textuales de preguntas ni sugiere las opciones de respuestas</a:t>
            </a:r>
            <a:r>
              <a:rPr lang="es-ES" sz="2000" dirty="0" smtClean="0">
                <a:solidFill>
                  <a:schemeClr val="bg1">
                    <a:lumMod val="95000"/>
                  </a:schemeClr>
                </a:solidFill>
              </a:rPr>
              <a:t>. Más bien se trata de un esquema con los puntos a tratar, pero que no se considera cerrado y cuyo orden no tiene que seguirse necesariamente. En las entrevistas en profundidad menos dirigidas interesa, justamente, recoger el flujo de información particular de cada entrevistado, además de captar aspectos no previstos en el </a:t>
            </a:r>
            <a:r>
              <a:rPr lang="es-ES" sz="2000" i="1" dirty="0" smtClean="0">
                <a:solidFill>
                  <a:schemeClr val="bg1">
                    <a:lumMod val="95000"/>
                  </a:schemeClr>
                </a:solidFill>
              </a:rPr>
              <a:t>guión </a:t>
            </a:r>
            <a:r>
              <a:rPr lang="es-ES" sz="2000" dirty="0" smtClean="0">
                <a:solidFill>
                  <a:schemeClr val="bg1">
                    <a:lumMod val="95000"/>
                  </a:schemeClr>
                </a:solidFill>
              </a:rPr>
              <a:t>(que se incorporarán a éste de considerarse relevantes).</a:t>
            </a:r>
            <a:endParaRPr lang="es-ES" sz="2800" dirty="0" smtClean="0">
              <a:solidFill>
                <a:schemeClr val="bg1">
                  <a:lumMod val="95000"/>
                </a:schemeClr>
              </a:solidFill>
            </a:endParaRPr>
          </a:p>
        </p:txBody>
      </p:sp>
      <p:pic>
        <p:nvPicPr>
          <p:cNvPr id="20485"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7"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
        <p:nvSpPr>
          <p:cNvPr id="9" name="8 CuadroTexto"/>
          <p:cNvSpPr txBox="1"/>
          <p:nvPr/>
        </p:nvSpPr>
        <p:spPr>
          <a:xfrm>
            <a:off x="7092950" y="3716338"/>
            <a:ext cx="1393825" cy="1939925"/>
          </a:xfrm>
          <a:prstGeom prst="rect">
            <a:avLst/>
          </a:prstGeom>
          <a:noFill/>
        </p:spPr>
        <p:txBody>
          <a:bodyPr>
            <a:spAutoFit/>
          </a:bodyPr>
          <a:lstStyle/>
          <a:p>
            <a:pPr algn="r">
              <a:defRPr/>
            </a:pPr>
            <a:r>
              <a:rPr lang="es-ES" sz="1200" b="1" dirty="0">
                <a:solidFill>
                  <a:schemeClr val="bg1">
                    <a:lumMod val="65000"/>
                  </a:schemeClr>
                </a:solidFill>
              </a:rPr>
              <a:t>Valles, M. S. (2003). </a:t>
            </a:r>
            <a:r>
              <a:rPr lang="es-ES" sz="1200" b="1" i="1" dirty="0">
                <a:solidFill>
                  <a:schemeClr val="bg1">
                    <a:lumMod val="65000"/>
                  </a:schemeClr>
                </a:solidFill>
              </a:rPr>
              <a:t>Técnicas cualitativas de investigación social: reflexión metodológica y práctica profesional</a:t>
            </a:r>
            <a:r>
              <a:rPr lang="es-ES" sz="1200" b="1" dirty="0">
                <a:solidFill>
                  <a:schemeClr val="bg1">
                    <a:lumMod val="65000"/>
                  </a:schemeClr>
                </a:solidFill>
              </a:rPr>
              <a:t>. Madrid: Síntesis.</a:t>
            </a:r>
            <a:endParaRPr lang="eu-ES" sz="1200" b="1" dirty="0">
              <a:solidFill>
                <a:schemeClr val="bg1">
                  <a:lumMod val="65000"/>
                </a:schemeClr>
              </a:solidFill>
            </a:endParaRPr>
          </a:p>
        </p:txBody>
      </p:sp>
      <p:pic>
        <p:nvPicPr>
          <p:cNvPr id="10" name="Picture 2"/>
          <p:cNvPicPr>
            <a:picLocks noChangeAspect="1" noChangeArrowheads="1"/>
          </p:cNvPicPr>
          <p:nvPr/>
        </p:nvPicPr>
        <p:blipFill>
          <a:blip r:embed="rId5" cstate="print"/>
          <a:srcRect l="33899" t="14951" r="33005" b="5499"/>
          <a:stretch>
            <a:fillRect/>
          </a:stretch>
        </p:blipFill>
        <p:spPr>
          <a:xfrm>
            <a:off x="1979613" y="188913"/>
            <a:ext cx="4824412" cy="65198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r>
              <a:rPr lang="es-ES" sz="4900" dirty="0">
                <a:solidFill>
                  <a:schemeClr val="bg1">
                    <a:lumMod val="85000"/>
                  </a:schemeClr>
                </a:solidFill>
              </a:rPr>
              <a:t>0.Presentación </a:t>
            </a:r>
            <a:r>
              <a:rPr lang="es-ES" sz="4900" dirty="0" smtClean="0">
                <a:solidFill>
                  <a:srgbClr val="FF0000"/>
                </a:solidFill>
              </a:rPr>
              <a:t>¿Pero Quién Soy? </a:t>
            </a:r>
            <a:r>
              <a:rPr lang="es-ES" dirty="0" smtClean="0">
                <a:solidFill>
                  <a:schemeClr val="bg1"/>
                </a:solidFill>
              </a:rPr>
              <a:t>d</a:t>
            </a:r>
          </a:p>
        </p:txBody>
      </p:sp>
      <p:sp>
        <p:nvSpPr>
          <p:cNvPr id="4099" name="2 Subtítulo"/>
          <p:cNvSpPr>
            <a:spLocks noGrp="1"/>
          </p:cNvSpPr>
          <p:nvPr>
            <p:ph idx="1"/>
          </p:nvPr>
        </p:nvSpPr>
        <p:spPr/>
        <p:txBody>
          <a:bodyPr/>
          <a:lstStyle/>
          <a:p>
            <a:pPr algn="just"/>
            <a:r>
              <a:rPr lang="es-ES" dirty="0" smtClean="0"/>
              <a:t>Juan Aldaz Arregui</a:t>
            </a:r>
          </a:p>
          <a:p>
            <a:pPr lvl="1" algn="just"/>
            <a:r>
              <a:rPr lang="es-ES" dirty="0" smtClean="0">
                <a:solidFill>
                  <a:schemeClr val="bg1">
                    <a:lumMod val="85000"/>
                  </a:schemeClr>
                </a:solidFill>
              </a:rPr>
              <a:t>Doctor en Sociología (UPV/EHU)</a:t>
            </a:r>
          </a:p>
          <a:p>
            <a:pPr lvl="1" algn="just"/>
            <a:r>
              <a:rPr lang="es-ES" dirty="0" smtClean="0">
                <a:solidFill>
                  <a:schemeClr val="bg1">
                    <a:lumMod val="85000"/>
                  </a:schemeClr>
                </a:solidFill>
              </a:rPr>
              <a:t>Máster en Evaluación de Programas y Políticas Publicas (UCM)</a:t>
            </a:r>
          </a:p>
          <a:p>
            <a:pPr lvl="1" algn="just"/>
            <a:r>
              <a:rPr lang="es-ES" dirty="0" smtClean="0">
                <a:solidFill>
                  <a:schemeClr val="bg1">
                    <a:lumMod val="85000"/>
                  </a:schemeClr>
                </a:solidFill>
              </a:rPr>
              <a:t>Profesor Adjunto del Departamento de Sociología y Trabajo Social en el Grado de Criminología</a:t>
            </a:r>
          </a:p>
          <a:p>
            <a:pPr lvl="1" algn="just"/>
            <a:r>
              <a:rPr lang="es-ES" dirty="0" smtClean="0">
                <a:solidFill>
                  <a:schemeClr val="bg1">
                    <a:lumMod val="85000"/>
                  </a:schemeClr>
                </a:solidFill>
              </a:rPr>
              <a:t>…</a:t>
            </a:r>
          </a:p>
          <a:p>
            <a:pPr lvl="1" algn="just"/>
            <a:endParaRPr lang="es-ES" dirty="0" smtClean="0"/>
          </a:p>
          <a:p>
            <a:pPr algn="just"/>
            <a:endParaRPr lang="es-ES" dirty="0" smtClean="0"/>
          </a:p>
          <a:p>
            <a:pPr eaLnBrk="1" hangingPunct="1"/>
            <a:endParaRPr lang="es-ES" b="1" dirty="0" smtClean="0"/>
          </a:p>
          <a:p>
            <a:pPr lvl="1"/>
            <a:endParaRPr lang="es-ES" dirty="0" smtClean="0"/>
          </a:p>
          <a:p>
            <a:pPr lvl="2" eaLnBrk="1" hangingPunct="1"/>
            <a:endParaRPr lang="es-ES" dirty="0" smtClean="0"/>
          </a:p>
          <a:p>
            <a:pPr lvl="2" eaLnBrk="1" hangingPunct="1"/>
            <a:endParaRPr lang="es-ES" dirty="0" smtClean="0"/>
          </a:p>
        </p:txBody>
      </p:sp>
      <p:pic>
        <p:nvPicPr>
          <p:cNvPr id="410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
        <p:nvSpPr>
          <p:cNvPr id="6" name="5 CuadroTexto"/>
          <p:cNvSpPr txBox="1"/>
          <p:nvPr/>
        </p:nvSpPr>
        <p:spPr>
          <a:xfrm>
            <a:off x="3131840" y="2276872"/>
            <a:ext cx="2880320" cy="2646878"/>
          </a:xfrm>
          <a:prstGeom prst="rect">
            <a:avLst/>
          </a:prstGeom>
          <a:noFill/>
        </p:spPr>
        <p:txBody>
          <a:bodyPr wrap="square" rtlCol="0">
            <a:spAutoFit/>
          </a:bodyPr>
          <a:lstStyle/>
          <a:p>
            <a:r>
              <a:rPr lang="eu-ES" sz="16600" b="1" dirty="0" smtClean="0">
                <a:solidFill>
                  <a:srgbClr val="FF0000"/>
                </a:solidFill>
              </a:rPr>
              <a:t>¿?</a:t>
            </a:r>
            <a:endParaRPr lang="eu-ES" sz="16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A) Preparación</a:t>
            </a:r>
            <a:endParaRPr lang="es-ES" dirty="0" smtClean="0">
              <a:solidFill>
                <a:schemeClr val="bg1">
                  <a:lumMod val="75000"/>
                </a:schemeClr>
              </a:solidFill>
            </a:endParaRPr>
          </a:p>
        </p:txBody>
      </p:sp>
      <p:sp>
        <p:nvSpPr>
          <p:cNvPr id="3075" name="2 Subtítulo"/>
          <p:cNvSpPr>
            <a:spLocks noGrp="1"/>
          </p:cNvSpPr>
          <p:nvPr>
            <p:ph idx="1"/>
          </p:nvPr>
        </p:nvSpPr>
        <p:spPr/>
        <p:txBody>
          <a:bodyPr/>
          <a:lstStyle/>
          <a:p>
            <a:pPr marL="0" indent="12700">
              <a:buNone/>
              <a:defRPr/>
            </a:pPr>
            <a:r>
              <a:rPr lang="es-ES" sz="2400" b="1" dirty="0"/>
              <a:t>Selección de </a:t>
            </a:r>
            <a:r>
              <a:rPr lang="es-ES" sz="2400" b="1" dirty="0" smtClean="0"/>
              <a:t>Personas a Entrevistar</a:t>
            </a:r>
            <a:endParaRPr lang="es-ES" sz="2400" b="1" dirty="0"/>
          </a:p>
          <a:p>
            <a:pPr marL="0" indent="12700" algn="just">
              <a:buFont typeface="Arial" charset="0"/>
              <a:buNone/>
              <a:defRPr/>
            </a:pPr>
            <a:r>
              <a:rPr lang="es-ES" sz="2000" dirty="0" smtClean="0"/>
              <a:t>La propia </a:t>
            </a:r>
            <a:r>
              <a:rPr lang="es-ES" sz="2000" i="1" dirty="0" smtClean="0"/>
              <a:t>formulación del problema </a:t>
            </a:r>
            <a:r>
              <a:rPr lang="es-ES" sz="2000" dirty="0" smtClean="0"/>
              <a:t>conlleva un proceso selectivo: se enfoca la atención del investigador en un fenómeno, en unos objetivos o preguntas de investigación, en un marco conceptual.</a:t>
            </a:r>
          </a:p>
          <a:p>
            <a:pPr marL="800100" lvl="1" indent="-342900" algn="just">
              <a:buFont typeface="+mj-lt"/>
              <a:buAutoNum type="arabicPeriod"/>
              <a:defRPr/>
            </a:pPr>
            <a:r>
              <a:rPr lang="es-ES" sz="1800" b="1" i="1" dirty="0" smtClean="0"/>
              <a:t>Aproximación al universo de entrevistados potenciales a través de las fuentes disponibles </a:t>
            </a:r>
            <a:r>
              <a:rPr lang="es-ES" sz="1800" dirty="0" smtClean="0"/>
              <a:t>(estadísticas censales y de encuesta, estudios cualitativos previos, otras </a:t>
            </a:r>
            <a:r>
              <a:rPr lang="es-ES" sz="1800" i="1" dirty="0" smtClean="0"/>
              <a:t>fuentes </a:t>
            </a:r>
            <a:r>
              <a:rPr lang="es-ES" sz="1800" dirty="0" smtClean="0"/>
              <a:t>incluida la experiencia e imaginación del investigador). La idea clave es ganar conocimiento de todo tipo: tamaño y características socio demográficas, otras variables o </a:t>
            </a:r>
            <a:r>
              <a:rPr lang="es-ES" sz="1800" i="1" dirty="0" smtClean="0"/>
              <a:t>ejes </a:t>
            </a:r>
            <a:r>
              <a:rPr lang="es-ES" sz="1800" dirty="0" smtClean="0"/>
              <a:t>relevantes de </a:t>
            </a:r>
            <a:r>
              <a:rPr lang="es-ES" sz="1800" i="1" dirty="0" smtClean="0"/>
              <a:t>segmentación </a:t>
            </a:r>
            <a:r>
              <a:rPr lang="es-ES" sz="1800" dirty="0" smtClean="0"/>
              <a:t>y </a:t>
            </a:r>
            <a:r>
              <a:rPr lang="es-ES" sz="1800" i="1" dirty="0" smtClean="0"/>
              <a:t>polarización, </a:t>
            </a:r>
            <a:r>
              <a:rPr lang="es-ES" sz="1800" dirty="0" smtClean="0"/>
              <a:t>con el fin de trazar un primer </a:t>
            </a:r>
            <a:r>
              <a:rPr lang="es-ES" sz="1800" b="1" i="1" dirty="0" smtClean="0"/>
              <a:t>casillero tipológico </a:t>
            </a:r>
            <a:r>
              <a:rPr lang="es-ES" sz="1800" dirty="0" smtClean="0"/>
              <a:t>(análogo a las operaciones de estratificación y fijación de cuotas del muestreo de encuesta).</a:t>
            </a:r>
          </a:p>
          <a:p>
            <a:pPr marL="808038" lvl="1" indent="-357188" algn="just">
              <a:buFont typeface="+mj-lt"/>
              <a:buAutoNum type="arabicPeriod"/>
              <a:defRPr/>
            </a:pPr>
            <a:r>
              <a:rPr lang="es-ES" sz="1800" dirty="0" smtClean="0"/>
              <a:t>En ocasiones se opta por la realización de </a:t>
            </a:r>
            <a:r>
              <a:rPr lang="es-ES" sz="1800" i="1" dirty="0" smtClean="0"/>
              <a:t>entrevistas en profundidad </a:t>
            </a:r>
            <a:r>
              <a:rPr lang="es-ES" sz="1800" dirty="0" smtClean="0"/>
              <a:t>a sólo algunos tipos o </a:t>
            </a:r>
            <a:r>
              <a:rPr lang="es-ES" sz="1800" b="1" i="1" dirty="0" smtClean="0"/>
              <a:t>perfiles sociológicos</a:t>
            </a:r>
            <a:r>
              <a:rPr lang="es-ES" sz="1800" dirty="0" smtClean="0"/>
              <a:t>, basando la selección de entrevistados en criterios de </a:t>
            </a:r>
            <a:r>
              <a:rPr lang="es-ES" sz="1800" b="1" i="1" dirty="0" smtClean="0"/>
              <a:t>marginalidad</a:t>
            </a:r>
            <a:r>
              <a:rPr lang="es-ES" sz="1800" dirty="0" smtClean="0"/>
              <a:t>, de </a:t>
            </a:r>
            <a:r>
              <a:rPr lang="es-ES" sz="1800" b="1" i="1" dirty="0" smtClean="0"/>
              <a:t>normalidad</a:t>
            </a:r>
            <a:r>
              <a:rPr lang="es-ES" sz="1800" dirty="0" smtClean="0"/>
              <a:t> o de </a:t>
            </a:r>
            <a:r>
              <a:rPr lang="es-ES" sz="1800" b="1" i="1" dirty="0" smtClean="0"/>
              <a:t>excelencia</a:t>
            </a:r>
            <a:r>
              <a:rPr lang="es-ES" sz="1800" dirty="0" smtClean="0"/>
              <a:t>. </a:t>
            </a:r>
            <a:endParaRPr lang="es-ES" sz="2000" dirty="0" smtClean="0"/>
          </a:p>
          <a:p>
            <a:pPr indent="369888" algn="just">
              <a:buFont typeface="+mj-lt"/>
              <a:buAutoNum type="arabicPeriod"/>
              <a:defRPr/>
            </a:pPr>
            <a:endParaRPr lang="es-ES" sz="2000" dirty="0" smtClean="0"/>
          </a:p>
          <a:p>
            <a:pPr indent="369888" algn="just">
              <a:buFont typeface="+mj-lt"/>
              <a:buAutoNum type="arabicPeriod"/>
              <a:defRPr/>
            </a:pPr>
            <a:endParaRPr lang="es-ES" sz="2800" dirty="0" smtClean="0"/>
          </a:p>
        </p:txBody>
      </p:sp>
      <p:pic>
        <p:nvPicPr>
          <p:cNvPr id="22533"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8" name="7 CuadroTexto"/>
          <p:cNvSpPr txBox="1"/>
          <p:nvPr/>
        </p:nvSpPr>
        <p:spPr>
          <a:xfrm>
            <a:off x="2006600" y="5827713"/>
            <a:ext cx="6048375" cy="461962"/>
          </a:xfrm>
          <a:prstGeom prst="rect">
            <a:avLst/>
          </a:prstGeom>
          <a:noFill/>
        </p:spPr>
        <p:txBody>
          <a:bodyPr>
            <a:spAutoFit/>
          </a:bodyPr>
          <a:lstStyle/>
          <a:p>
            <a:pPr algn="r">
              <a:defRPr/>
            </a:pPr>
            <a:r>
              <a:rPr lang="es-ES" sz="1200" b="1" dirty="0">
                <a:solidFill>
                  <a:schemeClr val="bg1">
                    <a:lumMod val="65000"/>
                  </a:schemeClr>
                </a:solidFill>
              </a:rPr>
              <a:t>Valles, M. S. (2003). </a:t>
            </a:r>
            <a:r>
              <a:rPr lang="es-ES" sz="1200" b="1" i="1" dirty="0">
                <a:solidFill>
                  <a:schemeClr val="bg1">
                    <a:lumMod val="65000"/>
                  </a:schemeClr>
                </a:solidFill>
              </a:rPr>
              <a:t>Técnicas cualitativas de investigación social: reflexión metodológica y práctica profesional</a:t>
            </a:r>
            <a:r>
              <a:rPr lang="es-ES" sz="1200" b="1" dirty="0">
                <a:solidFill>
                  <a:schemeClr val="bg1">
                    <a:lumMod val="65000"/>
                  </a:schemeClr>
                </a:solidFill>
              </a:rPr>
              <a:t>. Madrid: Síntesis.</a:t>
            </a:r>
            <a:endParaRPr lang="eu-ES" sz="1200" b="1" dirty="0">
              <a:solidFill>
                <a:schemeClr val="bg1">
                  <a:lumMod val="65000"/>
                </a:schemeClr>
              </a:solidFill>
            </a:endParaRPr>
          </a:p>
        </p:txBody>
      </p:sp>
      <p:pic>
        <p:nvPicPr>
          <p:cNvPr id="7"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A) Preparación</a:t>
            </a:r>
            <a:endParaRPr lang="es-ES" dirty="0" smtClean="0"/>
          </a:p>
        </p:txBody>
      </p:sp>
      <p:sp>
        <p:nvSpPr>
          <p:cNvPr id="3075" name="2 Subtítulo"/>
          <p:cNvSpPr>
            <a:spLocks noGrp="1"/>
          </p:cNvSpPr>
          <p:nvPr>
            <p:ph idx="1"/>
          </p:nvPr>
        </p:nvSpPr>
        <p:spPr/>
        <p:txBody>
          <a:bodyPr>
            <a:normAutofit/>
          </a:bodyPr>
          <a:lstStyle/>
          <a:p>
            <a:pPr marL="0" indent="12700">
              <a:buNone/>
              <a:defRPr/>
            </a:pPr>
            <a:r>
              <a:rPr lang="es-ES" sz="2400" b="1" dirty="0"/>
              <a:t>Selección de Personas a Entrevistar</a:t>
            </a:r>
          </a:p>
          <a:p>
            <a:pPr marL="0" indent="12700" algn="just">
              <a:buFont typeface="Arial" charset="0"/>
              <a:buNone/>
              <a:defRPr/>
            </a:pPr>
            <a:r>
              <a:rPr lang="es-ES" sz="2000" dirty="0" smtClean="0"/>
              <a:t>La propia </a:t>
            </a:r>
            <a:r>
              <a:rPr lang="es-ES" sz="2000" i="1" dirty="0" smtClean="0"/>
              <a:t>formulación del problema </a:t>
            </a:r>
            <a:r>
              <a:rPr lang="es-ES" sz="2000" dirty="0" smtClean="0"/>
              <a:t>conlleva un proceso selectivo: se enfoca la atención del investigador en un fenómeno, en unos objetivos o preguntas de investigación, en un marco conceptual.</a:t>
            </a:r>
          </a:p>
          <a:p>
            <a:pPr marL="808038" lvl="1" indent="-357188" algn="just">
              <a:buFont typeface="+mj-lt"/>
              <a:buAutoNum type="arabicPeriod" startAt="3"/>
              <a:defRPr/>
            </a:pPr>
            <a:r>
              <a:rPr lang="es-ES" sz="1800" dirty="0" smtClean="0"/>
              <a:t>La selección de los entrevistados puede apoyarse también en la clasificación de estos en tres “</a:t>
            </a:r>
            <a:r>
              <a:rPr lang="es-ES" sz="1800" b="1" dirty="0" smtClean="0"/>
              <a:t>tipos generales”</a:t>
            </a:r>
            <a:r>
              <a:rPr lang="es-ES" sz="1800" dirty="0" smtClean="0"/>
              <a:t>: </a:t>
            </a:r>
            <a:r>
              <a:rPr lang="es-ES" sz="1800" b="1" i="1" dirty="0" smtClean="0"/>
              <a:t>claves</a:t>
            </a:r>
            <a:r>
              <a:rPr lang="es-ES" sz="1800" dirty="0" smtClean="0"/>
              <a:t>, </a:t>
            </a:r>
            <a:r>
              <a:rPr lang="es-ES" sz="1800" b="1" i="1" dirty="0" smtClean="0"/>
              <a:t>especiales</a:t>
            </a:r>
            <a:r>
              <a:rPr lang="es-ES" sz="1800" dirty="0" smtClean="0"/>
              <a:t> y </a:t>
            </a:r>
            <a:r>
              <a:rPr lang="es-ES" sz="1800" b="1" i="1" dirty="0" smtClean="0"/>
              <a:t>representativos</a:t>
            </a:r>
            <a:r>
              <a:rPr lang="es-ES" sz="1800" dirty="0" smtClean="0"/>
              <a:t> (</a:t>
            </a:r>
            <a:r>
              <a:rPr lang="es-ES" sz="1800" dirty="0" err="1" smtClean="0"/>
              <a:t>Gorden</a:t>
            </a:r>
            <a:r>
              <a:rPr lang="es-ES" sz="1800" dirty="0" smtClean="0"/>
              <a:t>, 1975: 187-189)</a:t>
            </a:r>
          </a:p>
          <a:p>
            <a:pPr marL="808038" lvl="1" indent="-357188" algn="just">
              <a:buFont typeface="+mj-lt"/>
              <a:buAutoNum type="arabicPeriod" startAt="3"/>
              <a:defRPr/>
            </a:pPr>
            <a:r>
              <a:rPr lang="es-ES" sz="1800" dirty="0" smtClean="0"/>
              <a:t>Siguiendo con </a:t>
            </a:r>
            <a:r>
              <a:rPr lang="es-ES" sz="1800" dirty="0" err="1" smtClean="0"/>
              <a:t>Gorden</a:t>
            </a:r>
            <a:r>
              <a:rPr lang="es-ES" sz="1800" dirty="0" smtClean="0"/>
              <a:t>, “hay al menos cuatro </a:t>
            </a:r>
            <a:r>
              <a:rPr lang="es-ES" sz="1800" b="1" i="1" dirty="0" smtClean="0"/>
              <a:t>preguntas criterio básicos </a:t>
            </a:r>
            <a:r>
              <a:rPr lang="es-ES" sz="1800" dirty="0" smtClean="0"/>
              <a:t>que deben responderse en la selección de entrevistados”. Estas preguntas criterio son:</a:t>
            </a:r>
          </a:p>
          <a:p>
            <a:pPr marL="1208088" lvl="2" indent="-357188" algn="just">
              <a:buFont typeface="+mj-lt"/>
              <a:buAutoNum type="alphaLcParenR"/>
              <a:defRPr/>
            </a:pPr>
            <a:r>
              <a:rPr lang="es-ES" sz="1400" dirty="0" smtClean="0"/>
              <a:t>¿Quiénes tienen la información relevante?</a:t>
            </a:r>
          </a:p>
          <a:p>
            <a:pPr marL="1208088" lvl="2" indent="-357188" algn="just">
              <a:buFont typeface="+mj-lt"/>
              <a:buAutoNum type="alphaLcParenR"/>
              <a:defRPr/>
            </a:pPr>
            <a:r>
              <a:rPr lang="es-ES" sz="1400" dirty="0" smtClean="0"/>
              <a:t>¿Quiénes son más accesibles físicamente y socialmente? (entre los informados)</a:t>
            </a:r>
          </a:p>
          <a:p>
            <a:pPr marL="1208088" lvl="2" indent="-357188" algn="just">
              <a:buFont typeface="+mj-lt"/>
              <a:buAutoNum type="alphaLcParenR"/>
              <a:defRPr/>
            </a:pPr>
            <a:r>
              <a:rPr lang="es-ES" sz="1400" dirty="0" smtClean="0"/>
              <a:t>¿Quiénes están más dispuestos a informar? (entre los informados y accesibles)</a:t>
            </a:r>
          </a:p>
          <a:p>
            <a:pPr marL="1208088" lvl="2" indent="-357188" algn="just">
              <a:buFont typeface="+mj-lt"/>
              <a:buAutoNum type="alphaLcParenR"/>
              <a:defRPr/>
            </a:pPr>
            <a:r>
              <a:rPr lang="es-ES" sz="1400" dirty="0" smtClean="0"/>
              <a:t>¿Quiénes son más capaces de comunicar la información con precisión? (entre los informados, accesibles y dispuestos). </a:t>
            </a:r>
          </a:p>
          <a:p>
            <a:pPr indent="369888" algn="just">
              <a:buFont typeface="+mj-lt"/>
              <a:buAutoNum type="arabicPeriod"/>
              <a:defRPr/>
            </a:pPr>
            <a:endParaRPr lang="es-ES" sz="2800" dirty="0" smtClean="0"/>
          </a:p>
        </p:txBody>
      </p:sp>
      <p:pic>
        <p:nvPicPr>
          <p:cNvPr id="23557"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8" name="7 CuadroTexto"/>
          <p:cNvSpPr txBox="1"/>
          <p:nvPr/>
        </p:nvSpPr>
        <p:spPr>
          <a:xfrm>
            <a:off x="2006600" y="5952838"/>
            <a:ext cx="6048375" cy="461962"/>
          </a:xfrm>
          <a:prstGeom prst="rect">
            <a:avLst/>
          </a:prstGeom>
          <a:noFill/>
        </p:spPr>
        <p:txBody>
          <a:bodyPr>
            <a:spAutoFit/>
          </a:bodyPr>
          <a:lstStyle/>
          <a:p>
            <a:pPr algn="r">
              <a:defRPr/>
            </a:pPr>
            <a:r>
              <a:rPr lang="es-ES" sz="1200" b="1" dirty="0">
                <a:solidFill>
                  <a:schemeClr val="bg1">
                    <a:lumMod val="65000"/>
                  </a:schemeClr>
                </a:solidFill>
              </a:rPr>
              <a:t>Valles, M. S. (2003). </a:t>
            </a:r>
            <a:r>
              <a:rPr lang="es-ES" sz="1200" b="1" i="1" dirty="0">
                <a:solidFill>
                  <a:schemeClr val="bg1">
                    <a:lumMod val="65000"/>
                  </a:schemeClr>
                </a:solidFill>
              </a:rPr>
              <a:t>Técnicas cualitativas de investigación social: reflexión metodológica y práctica profesional</a:t>
            </a:r>
            <a:r>
              <a:rPr lang="es-ES" sz="1200" b="1" dirty="0">
                <a:solidFill>
                  <a:schemeClr val="bg1">
                    <a:lumMod val="65000"/>
                  </a:schemeClr>
                </a:solidFill>
              </a:rPr>
              <a:t>. Madrid: Síntesis.</a:t>
            </a:r>
            <a:endParaRPr lang="eu-ES" sz="1200" b="1" dirty="0">
              <a:solidFill>
                <a:schemeClr val="bg1">
                  <a:lumMod val="65000"/>
                </a:schemeClr>
              </a:solidFill>
            </a:endParaRPr>
          </a:p>
        </p:txBody>
      </p:sp>
      <p:pic>
        <p:nvPicPr>
          <p:cNvPr id="7"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A) Preparación</a:t>
            </a:r>
            <a:endParaRPr lang="es-ES" dirty="0" smtClean="0"/>
          </a:p>
        </p:txBody>
      </p:sp>
      <p:sp>
        <p:nvSpPr>
          <p:cNvPr id="24579" name="2 Subtítulo"/>
          <p:cNvSpPr>
            <a:spLocks noGrp="1"/>
          </p:cNvSpPr>
          <p:nvPr>
            <p:ph idx="1"/>
          </p:nvPr>
        </p:nvSpPr>
        <p:spPr/>
        <p:txBody>
          <a:bodyPr>
            <a:normAutofit/>
          </a:bodyPr>
          <a:lstStyle/>
          <a:p>
            <a:pPr marL="0" indent="12700">
              <a:buNone/>
              <a:defRPr/>
            </a:pPr>
            <a:r>
              <a:rPr lang="es-ES" sz="2400" b="1" dirty="0"/>
              <a:t>Selección de Personas a Entrevistar</a:t>
            </a:r>
          </a:p>
          <a:p>
            <a:pPr marL="0" indent="12700" algn="just">
              <a:buFont typeface="Arial" charset="0"/>
              <a:buNone/>
            </a:pPr>
            <a:r>
              <a:rPr lang="es-ES" sz="2000" dirty="0" smtClean="0"/>
              <a:t>La propia </a:t>
            </a:r>
            <a:r>
              <a:rPr lang="es-ES" sz="2000" i="1" dirty="0" smtClean="0"/>
              <a:t>formulación del problema </a:t>
            </a:r>
            <a:r>
              <a:rPr lang="es-ES" sz="2000" dirty="0" smtClean="0"/>
              <a:t>conlleva un proceso selectivo: se enfoca la atención del investigador en un fenómeno, en unos objetivos o preguntas de investigación, en un marco conceptual.</a:t>
            </a:r>
          </a:p>
          <a:p>
            <a:pPr marL="808038" lvl="1" indent="-357188" algn="just">
              <a:buFont typeface="Calibri" pitchFamily="34" charset="0"/>
              <a:buAutoNum type="arabicPeriod" startAt="3"/>
            </a:pPr>
            <a:r>
              <a:rPr lang="es-ES" sz="1800" dirty="0" smtClean="0"/>
              <a:t>La selección de los entrevistados puede apoyarse también en la clasificación de estos en tres “</a:t>
            </a:r>
            <a:r>
              <a:rPr lang="es-ES" sz="1800" b="1" dirty="0" smtClean="0"/>
              <a:t>tipos generales”</a:t>
            </a:r>
            <a:r>
              <a:rPr lang="es-ES" sz="1800" dirty="0" smtClean="0"/>
              <a:t>: </a:t>
            </a:r>
            <a:r>
              <a:rPr lang="es-ES" sz="1800" b="1" i="1" dirty="0" smtClean="0"/>
              <a:t>claves</a:t>
            </a:r>
            <a:r>
              <a:rPr lang="es-ES" sz="1800" dirty="0" smtClean="0"/>
              <a:t>, </a:t>
            </a:r>
            <a:r>
              <a:rPr lang="es-ES" sz="1800" b="1" i="1" dirty="0" smtClean="0"/>
              <a:t>especiales</a:t>
            </a:r>
            <a:r>
              <a:rPr lang="es-ES" sz="1800" dirty="0" smtClean="0"/>
              <a:t> y </a:t>
            </a:r>
            <a:r>
              <a:rPr lang="es-ES" sz="1800" b="1" i="1" dirty="0" smtClean="0"/>
              <a:t>representativos</a:t>
            </a:r>
            <a:r>
              <a:rPr lang="es-ES" sz="1800" dirty="0" smtClean="0"/>
              <a:t> (</a:t>
            </a:r>
            <a:r>
              <a:rPr lang="es-ES" sz="1800" dirty="0" err="1" smtClean="0"/>
              <a:t>Gorden</a:t>
            </a:r>
            <a:r>
              <a:rPr lang="es-ES" sz="1800" dirty="0" smtClean="0"/>
              <a:t>, 1975: 187-189)</a:t>
            </a:r>
          </a:p>
          <a:p>
            <a:pPr marL="808038" lvl="1" indent="-357188" algn="just">
              <a:buFont typeface="Calibri" pitchFamily="34" charset="0"/>
              <a:buAutoNum type="arabicPeriod" startAt="3"/>
            </a:pPr>
            <a:r>
              <a:rPr lang="es-ES" sz="1800" dirty="0" smtClean="0"/>
              <a:t>Siguiendo con </a:t>
            </a:r>
            <a:r>
              <a:rPr lang="es-ES" sz="1800" dirty="0" err="1" smtClean="0"/>
              <a:t>Gorden</a:t>
            </a:r>
            <a:r>
              <a:rPr lang="es-ES" sz="1800" dirty="0" smtClean="0"/>
              <a:t>, “hay al menos cuatro </a:t>
            </a:r>
            <a:r>
              <a:rPr lang="es-ES" sz="1800" b="1" i="1" dirty="0" smtClean="0"/>
              <a:t>preguntas criterio básicos </a:t>
            </a:r>
            <a:r>
              <a:rPr lang="es-ES" sz="1800" dirty="0" smtClean="0"/>
              <a:t>que deben responderse en la selección de entrevistados”. </a:t>
            </a:r>
            <a:r>
              <a:rPr lang="es-ES" sz="1800" b="1" dirty="0" smtClean="0"/>
              <a:t>En relación a las preguntas c) y d) </a:t>
            </a:r>
            <a:r>
              <a:rPr lang="es-ES" sz="1800" b="1" dirty="0" err="1" smtClean="0"/>
              <a:t>Gorden</a:t>
            </a:r>
            <a:r>
              <a:rPr lang="es-ES" sz="1800" b="1" dirty="0" smtClean="0"/>
              <a:t> plantea los siguientes </a:t>
            </a:r>
            <a:r>
              <a:rPr lang="es-ES" sz="1800" b="1" i="1" dirty="0" smtClean="0"/>
              <a:t>inhibidores</a:t>
            </a:r>
            <a:r>
              <a:rPr lang="es-ES" sz="1800" b="1" dirty="0" smtClean="0"/>
              <a:t> o barreras:</a:t>
            </a:r>
          </a:p>
          <a:p>
            <a:pPr marL="1208088" lvl="2" indent="-357188" algn="just">
              <a:buFont typeface="Calibri" pitchFamily="34" charset="0"/>
              <a:buAutoNum type="arabicParenR"/>
            </a:pPr>
            <a:r>
              <a:rPr lang="es-ES" sz="1400" dirty="0" smtClean="0"/>
              <a:t>La </a:t>
            </a:r>
            <a:r>
              <a:rPr lang="es-ES" sz="1400" i="1" dirty="0" smtClean="0"/>
              <a:t>falta de tiempo </a:t>
            </a:r>
            <a:r>
              <a:rPr lang="es-ES" sz="1400" dirty="0" smtClean="0"/>
              <a:t>(sobre todo en las personas más ocupadas).</a:t>
            </a:r>
          </a:p>
          <a:p>
            <a:pPr marL="1208088" lvl="2" indent="-357188" algn="just">
              <a:buFont typeface="Calibri" pitchFamily="34" charset="0"/>
              <a:buAutoNum type="arabicParenR"/>
            </a:pPr>
            <a:r>
              <a:rPr lang="es-ES" sz="1400" dirty="0" smtClean="0"/>
              <a:t>La </a:t>
            </a:r>
            <a:r>
              <a:rPr lang="es-ES" sz="1400" i="1" dirty="0" smtClean="0"/>
              <a:t>amenaza del ego </a:t>
            </a:r>
            <a:r>
              <a:rPr lang="es-ES" sz="1400" dirty="0" smtClean="0"/>
              <a:t>(o temor a que la información trascienda y se vuelva en su contra).</a:t>
            </a:r>
          </a:p>
          <a:p>
            <a:pPr marL="1208088" lvl="2" indent="-357188" algn="just">
              <a:buFont typeface="Calibri" pitchFamily="34" charset="0"/>
              <a:buAutoNum type="arabicParenR"/>
            </a:pPr>
            <a:r>
              <a:rPr lang="es-ES" sz="1400" dirty="0" smtClean="0"/>
              <a:t>La </a:t>
            </a:r>
            <a:r>
              <a:rPr lang="es-ES" sz="1400" i="1" dirty="0" smtClean="0"/>
              <a:t>etiqueta</a:t>
            </a:r>
            <a:r>
              <a:rPr lang="es-ES" sz="1400" dirty="0" smtClean="0"/>
              <a:t> (o autocensura psicosocial).</a:t>
            </a:r>
          </a:p>
          <a:p>
            <a:pPr marL="1208088" lvl="2" indent="-357188" algn="just">
              <a:buFont typeface="Calibri" pitchFamily="34" charset="0"/>
              <a:buAutoNum type="arabicParenR"/>
            </a:pPr>
            <a:r>
              <a:rPr lang="es-ES" sz="1400" dirty="0" smtClean="0"/>
              <a:t>El </a:t>
            </a:r>
            <a:r>
              <a:rPr lang="es-ES" sz="1400" i="1" dirty="0" smtClean="0"/>
              <a:t>trauma</a:t>
            </a:r>
            <a:r>
              <a:rPr lang="es-ES" sz="1400" dirty="0" smtClean="0"/>
              <a:t> (o sentimiento desagradable que se revive al rememorar algunas experiencias).</a:t>
            </a:r>
            <a:endParaRPr lang="es-ES" sz="2800" dirty="0" smtClean="0"/>
          </a:p>
        </p:txBody>
      </p:sp>
      <p:pic>
        <p:nvPicPr>
          <p:cNvPr id="2458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8" name="7 CuadroTexto"/>
          <p:cNvSpPr txBox="1"/>
          <p:nvPr/>
        </p:nvSpPr>
        <p:spPr>
          <a:xfrm>
            <a:off x="2006600" y="5827713"/>
            <a:ext cx="6048375" cy="461962"/>
          </a:xfrm>
          <a:prstGeom prst="rect">
            <a:avLst/>
          </a:prstGeom>
          <a:noFill/>
        </p:spPr>
        <p:txBody>
          <a:bodyPr>
            <a:spAutoFit/>
          </a:bodyPr>
          <a:lstStyle/>
          <a:p>
            <a:pPr algn="r">
              <a:defRPr/>
            </a:pPr>
            <a:r>
              <a:rPr lang="es-ES" sz="1200" b="1" dirty="0">
                <a:solidFill>
                  <a:schemeClr val="bg1">
                    <a:lumMod val="65000"/>
                  </a:schemeClr>
                </a:solidFill>
              </a:rPr>
              <a:t>Valles, M. S. (2003). </a:t>
            </a:r>
            <a:r>
              <a:rPr lang="es-ES" sz="1200" b="1" i="1" dirty="0">
                <a:solidFill>
                  <a:schemeClr val="bg1">
                    <a:lumMod val="65000"/>
                  </a:schemeClr>
                </a:solidFill>
              </a:rPr>
              <a:t>Técnicas cualitativas de investigación social: reflexión metodológica y práctica profesional</a:t>
            </a:r>
            <a:r>
              <a:rPr lang="es-ES" sz="1200" b="1" dirty="0">
                <a:solidFill>
                  <a:schemeClr val="bg1">
                    <a:lumMod val="65000"/>
                  </a:schemeClr>
                </a:solidFill>
              </a:rPr>
              <a:t>. Madrid: Síntesis.</a:t>
            </a:r>
            <a:endParaRPr lang="eu-ES" sz="1200" b="1" dirty="0">
              <a:solidFill>
                <a:schemeClr val="bg1">
                  <a:lumMod val="65000"/>
                </a:schemeClr>
              </a:solidFill>
            </a:endParaRPr>
          </a:p>
        </p:txBody>
      </p:sp>
      <p:pic>
        <p:nvPicPr>
          <p:cNvPr id="7"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A) Preparación</a:t>
            </a:r>
            <a:endParaRPr lang="es-ES" dirty="0" smtClean="0"/>
          </a:p>
        </p:txBody>
      </p:sp>
      <p:sp>
        <p:nvSpPr>
          <p:cNvPr id="25603" name="2 Subtítulo"/>
          <p:cNvSpPr>
            <a:spLocks noGrp="1"/>
          </p:cNvSpPr>
          <p:nvPr>
            <p:ph idx="1"/>
          </p:nvPr>
        </p:nvSpPr>
        <p:spPr/>
        <p:txBody>
          <a:bodyPr/>
          <a:lstStyle/>
          <a:p>
            <a:pPr marL="0" indent="12700">
              <a:buNone/>
              <a:defRPr/>
            </a:pPr>
            <a:r>
              <a:rPr lang="es-ES" sz="2400" b="1" dirty="0"/>
              <a:t>Selección de Personas a Entrevistar</a:t>
            </a:r>
          </a:p>
          <a:p>
            <a:pPr marL="0" indent="12700" algn="just">
              <a:buFont typeface="Arial" charset="0"/>
              <a:buNone/>
            </a:pPr>
            <a:r>
              <a:rPr lang="es-ES" sz="2000" dirty="0" smtClean="0"/>
              <a:t>La propia </a:t>
            </a:r>
            <a:r>
              <a:rPr lang="es-ES" sz="2000" i="1" dirty="0" smtClean="0"/>
              <a:t>formulación del problema </a:t>
            </a:r>
            <a:r>
              <a:rPr lang="es-ES" sz="2000" dirty="0" smtClean="0"/>
              <a:t>conlleva un proceso selectivo: se enfoca la atención del investigador en un fenómeno, en unos objetivos o preguntas de investigación, en un marco conceptual.</a:t>
            </a:r>
          </a:p>
          <a:p>
            <a:pPr marL="808038" lvl="1" indent="-357188" algn="just">
              <a:buFont typeface="Calibri" pitchFamily="34" charset="0"/>
              <a:buAutoNum type="arabicPeriod" startAt="5"/>
            </a:pPr>
            <a:r>
              <a:rPr lang="es-ES" sz="1800" dirty="0" smtClean="0"/>
              <a:t>Un problema emparejado al de a quienes entrevistar es el de a </a:t>
            </a:r>
            <a:r>
              <a:rPr lang="es-ES" sz="1800" b="1" i="1" dirty="0" smtClean="0"/>
              <a:t>cuántos</a:t>
            </a:r>
            <a:r>
              <a:rPr lang="es-ES" sz="1800" dirty="0" smtClean="0"/>
              <a:t>. La </a:t>
            </a:r>
            <a:r>
              <a:rPr lang="es-ES" sz="1800" i="1" dirty="0" smtClean="0"/>
              <a:t>formula cualitativa </a:t>
            </a:r>
            <a:r>
              <a:rPr lang="es-ES" sz="1800" dirty="0" smtClean="0"/>
              <a:t>para el cálculo del </a:t>
            </a:r>
            <a:r>
              <a:rPr lang="es-ES" sz="1800" i="1" dirty="0" smtClean="0"/>
              <a:t>tamaño </a:t>
            </a:r>
            <a:r>
              <a:rPr lang="es-ES" sz="1800" i="1" dirty="0" err="1" smtClean="0"/>
              <a:t>muestral</a:t>
            </a:r>
            <a:r>
              <a:rPr lang="es-ES" sz="1800" i="1" dirty="0" smtClean="0"/>
              <a:t> </a:t>
            </a:r>
            <a:r>
              <a:rPr lang="es-ES" sz="1800" dirty="0" smtClean="0"/>
              <a:t>contiene como ingrediente clave la noción, principio o estrategia de la “</a:t>
            </a:r>
            <a:r>
              <a:rPr lang="es-ES" sz="1800" b="1" i="1" dirty="0" smtClean="0"/>
              <a:t>saturación</a:t>
            </a:r>
            <a:r>
              <a:rPr lang="es-ES" sz="1800" dirty="0" smtClean="0"/>
              <a:t>”.</a:t>
            </a:r>
          </a:p>
          <a:p>
            <a:pPr marL="808038" lvl="1" indent="-357188" algn="just">
              <a:buFont typeface="Calibri" pitchFamily="34" charset="0"/>
              <a:buAutoNum type="arabicPeriod" startAt="5"/>
            </a:pPr>
            <a:r>
              <a:rPr lang="es-ES" sz="1800" dirty="0" smtClean="0"/>
              <a:t>La cuestión de las </a:t>
            </a:r>
            <a:r>
              <a:rPr lang="es-ES" sz="1800" b="1" i="1" dirty="0" smtClean="0"/>
              <a:t>entrevistas repetidas </a:t>
            </a:r>
            <a:r>
              <a:rPr lang="es-ES" sz="1800" dirty="0" smtClean="0"/>
              <a:t>o del </a:t>
            </a:r>
            <a:r>
              <a:rPr lang="es-ES" sz="1800" b="1" i="1" dirty="0" smtClean="0"/>
              <a:t>número de entrevistas </a:t>
            </a:r>
            <a:r>
              <a:rPr lang="es-ES" sz="1800" dirty="0" smtClean="0"/>
              <a:t>en profundidad a mantener con un mismo entrevistado se adoptan de manera más común en las investigaciones de carácter biográfico. </a:t>
            </a:r>
          </a:p>
        </p:txBody>
      </p:sp>
      <p:pic>
        <p:nvPicPr>
          <p:cNvPr id="25605"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8" name="7 CuadroTexto"/>
          <p:cNvSpPr txBox="1"/>
          <p:nvPr/>
        </p:nvSpPr>
        <p:spPr>
          <a:xfrm>
            <a:off x="2006600" y="5827713"/>
            <a:ext cx="6048375" cy="461962"/>
          </a:xfrm>
          <a:prstGeom prst="rect">
            <a:avLst/>
          </a:prstGeom>
          <a:noFill/>
        </p:spPr>
        <p:txBody>
          <a:bodyPr>
            <a:spAutoFit/>
          </a:bodyPr>
          <a:lstStyle/>
          <a:p>
            <a:pPr algn="r">
              <a:defRPr/>
            </a:pPr>
            <a:r>
              <a:rPr lang="es-ES" sz="1200" b="1" dirty="0">
                <a:solidFill>
                  <a:schemeClr val="bg1">
                    <a:lumMod val="65000"/>
                  </a:schemeClr>
                </a:solidFill>
              </a:rPr>
              <a:t>Valles, M. S. (2003). </a:t>
            </a:r>
            <a:r>
              <a:rPr lang="es-ES" sz="1200" b="1" i="1" dirty="0">
                <a:solidFill>
                  <a:schemeClr val="bg1">
                    <a:lumMod val="65000"/>
                  </a:schemeClr>
                </a:solidFill>
              </a:rPr>
              <a:t>Técnicas cualitativas de investigación social: reflexión metodológica y práctica profesional</a:t>
            </a:r>
            <a:r>
              <a:rPr lang="es-ES" sz="1200" b="1" dirty="0">
                <a:solidFill>
                  <a:schemeClr val="bg1">
                    <a:lumMod val="65000"/>
                  </a:schemeClr>
                </a:solidFill>
              </a:rPr>
              <a:t>. Madrid: Síntesis.</a:t>
            </a:r>
            <a:endParaRPr lang="eu-ES" sz="1200" b="1" dirty="0">
              <a:solidFill>
                <a:schemeClr val="bg1">
                  <a:lumMod val="65000"/>
                </a:schemeClr>
              </a:solidFill>
            </a:endParaRPr>
          </a:p>
        </p:txBody>
      </p:sp>
      <p:pic>
        <p:nvPicPr>
          <p:cNvPr id="7"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A) Preparación</a:t>
            </a:r>
            <a:endParaRPr lang="es-ES" dirty="0" smtClean="0"/>
          </a:p>
        </p:txBody>
      </p:sp>
      <p:sp>
        <p:nvSpPr>
          <p:cNvPr id="26627" name="2 Subtítulo"/>
          <p:cNvSpPr>
            <a:spLocks noGrp="1"/>
          </p:cNvSpPr>
          <p:nvPr>
            <p:ph idx="1"/>
          </p:nvPr>
        </p:nvSpPr>
        <p:spPr/>
        <p:txBody>
          <a:bodyPr/>
          <a:lstStyle/>
          <a:p>
            <a:pPr marL="0" indent="12700">
              <a:buNone/>
              <a:defRPr/>
            </a:pPr>
            <a:r>
              <a:rPr lang="es-ES" sz="2400" b="1" dirty="0"/>
              <a:t>Otros Preparativos</a:t>
            </a:r>
          </a:p>
          <a:p>
            <a:pPr marL="177800" indent="354013" algn="just">
              <a:buFont typeface="Calibri" pitchFamily="34" charset="0"/>
              <a:buAutoNum type="arabicPeriod"/>
            </a:pPr>
            <a:r>
              <a:rPr lang="es-ES" sz="2000" b="1" i="1" dirty="0" smtClean="0"/>
              <a:t>Sobre el entrevistador</a:t>
            </a:r>
            <a:r>
              <a:rPr lang="es-ES" sz="2000" dirty="0" smtClean="0"/>
              <a:t>. Las </a:t>
            </a:r>
            <a:r>
              <a:rPr lang="es-ES" sz="2000" b="1" dirty="0" smtClean="0"/>
              <a:t>características externas </a:t>
            </a:r>
            <a:r>
              <a:rPr lang="es-ES" sz="2000" dirty="0" smtClean="0"/>
              <a:t>(sexo, edad, apariencia física y social), y otras </a:t>
            </a:r>
            <a:r>
              <a:rPr lang="es-ES" sz="2000" b="1" dirty="0" smtClean="0"/>
              <a:t>menos aparentes </a:t>
            </a:r>
            <a:r>
              <a:rPr lang="es-ES" sz="2000" dirty="0" smtClean="0"/>
              <a:t>(de actitud o personalidad y de aptitud o conocimiento de la materia), son rasgos a tener en cuenta en la selección de entrevistadores adecuados. Conviene plantearse cómo afectarán a la interacción entrevistador-entrevistado.</a:t>
            </a:r>
          </a:p>
          <a:p>
            <a:pPr marL="177800" indent="354013" algn="just">
              <a:buFont typeface="Arial" charset="0"/>
              <a:buNone/>
            </a:pPr>
            <a:endParaRPr lang="es-ES" sz="2000" dirty="0" smtClean="0"/>
          </a:p>
          <a:p>
            <a:pPr marL="177800" indent="354013" algn="just">
              <a:buFont typeface="Calibri" pitchFamily="34" charset="0"/>
              <a:buAutoNum type="arabicPeriod" startAt="2"/>
            </a:pPr>
            <a:r>
              <a:rPr lang="es-ES" sz="2000" b="1" i="1" dirty="0" smtClean="0"/>
              <a:t>Sobre las condiciones de tiempo, lugar y registro</a:t>
            </a:r>
            <a:r>
              <a:rPr lang="es-ES" sz="2000" dirty="0" smtClean="0"/>
              <a:t>. El lugar y el momento que se elija para realizar la entrevista, así como el medio de registro, constituyen asimismo condiciones de producción que pueden afectar (positiva o negativamente) a la obtención de información.</a:t>
            </a:r>
            <a:endParaRPr lang="es-ES" sz="2000" b="1" dirty="0" smtClean="0"/>
          </a:p>
          <a:p>
            <a:pPr marL="177800" indent="354013" algn="just">
              <a:buFont typeface="Calibri" pitchFamily="34" charset="0"/>
              <a:buAutoNum type="arabicParenR"/>
            </a:pPr>
            <a:endParaRPr lang="es-ES" sz="1800" b="1" dirty="0" smtClean="0"/>
          </a:p>
        </p:txBody>
      </p:sp>
      <p:pic>
        <p:nvPicPr>
          <p:cNvPr id="26629"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8" name="7 CuadroTexto"/>
          <p:cNvSpPr txBox="1"/>
          <p:nvPr/>
        </p:nvSpPr>
        <p:spPr>
          <a:xfrm>
            <a:off x="2006600" y="5827713"/>
            <a:ext cx="6048375" cy="461962"/>
          </a:xfrm>
          <a:prstGeom prst="rect">
            <a:avLst/>
          </a:prstGeom>
          <a:noFill/>
        </p:spPr>
        <p:txBody>
          <a:bodyPr>
            <a:spAutoFit/>
          </a:bodyPr>
          <a:lstStyle/>
          <a:p>
            <a:pPr algn="r">
              <a:defRPr/>
            </a:pPr>
            <a:r>
              <a:rPr lang="es-ES" sz="1200" b="1" dirty="0">
                <a:solidFill>
                  <a:schemeClr val="bg1">
                    <a:lumMod val="65000"/>
                  </a:schemeClr>
                </a:solidFill>
              </a:rPr>
              <a:t>Valles, M. S. (2003). </a:t>
            </a:r>
            <a:r>
              <a:rPr lang="es-ES" sz="1200" b="1" i="1" dirty="0">
                <a:solidFill>
                  <a:schemeClr val="bg1">
                    <a:lumMod val="65000"/>
                  </a:schemeClr>
                </a:solidFill>
              </a:rPr>
              <a:t>Técnicas cualitativas de investigación social: reflexión metodológica y práctica profesional</a:t>
            </a:r>
            <a:r>
              <a:rPr lang="es-ES" sz="1200" b="1" dirty="0">
                <a:solidFill>
                  <a:schemeClr val="bg1">
                    <a:lumMod val="65000"/>
                  </a:schemeClr>
                </a:solidFill>
              </a:rPr>
              <a:t>. Madrid: Síntesis.</a:t>
            </a:r>
            <a:endParaRPr lang="eu-ES" sz="1200" b="1" dirty="0">
              <a:solidFill>
                <a:schemeClr val="bg1">
                  <a:lumMod val="65000"/>
                </a:schemeClr>
              </a:solidFill>
            </a:endParaRPr>
          </a:p>
        </p:txBody>
      </p:sp>
      <p:pic>
        <p:nvPicPr>
          <p:cNvPr id="7"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A) Preparación</a:t>
            </a:r>
            <a:endParaRPr lang="es-ES" dirty="0" smtClean="0"/>
          </a:p>
        </p:txBody>
      </p:sp>
      <p:sp>
        <p:nvSpPr>
          <p:cNvPr id="27651" name="2 Subtítulo"/>
          <p:cNvSpPr>
            <a:spLocks noGrp="1"/>
          </p:cNvSpPr>
          <p:nvPr>
            <p:ph idx="1"/>
          </p:nvPr>
        </p:nvSpPr>
        <p:spPr/>
        <p:txBody>
          <a:bodyPr/>
          <a:lstStyle/>
          <a:p>
            <a:pPr marL="0" indent="12700">
              <a:buNone/>
              <a:defRPr/>
            </a:pPr>
            <a:r>
              <a:rPr lang="es-ES" sz="2400" b="1" dirty="0"/>
              <a:t>Otros Preparativos</a:t>
            </a:r>
          </a:p>
          <a:p>
            <a:pPr marL="177800" indent="354013" algn="just">
              <a:buFont typeface="Calibri" pitchFamily="34" charset="0"/>
              <a:buAutoNum type="arabicParenR" startAt="3"/>
            </a:pPr>
            <a:r>
              <a:rPr lang="es-ES" sz="2000" b="1" i="1" dirty="0" smtClean="0"/>
              <a:t>Sobre el contacto y la presentación</a:t>
            </a:r>
            <a:r>
              <a:rPr lang="es-ES" sz="2000" dirty="0" smtClean="0"/>
              <a:t>. A diferencia de las entrevistas de encuesta, en las entrevistas en profundidad, las labores de contacto y presentación adquieren especial relevancia debido a la </a:t>
            </a:r>
            <a:r>
              <a:rPr lang="es-ES" sz="2000" b="1" dirty="0" smtClean="0"/>
              <a:t>mayor duración de estos encuentros </a:t>
            </a:r>
            <a:r>
              <a:rPr lang="es-ES" sz="2000" dirty="0" smtClean="0"/>
              <a:t>(en torno a las dos horas suele ser lo habitual). También, el tipo de información que se pretende recabar, </a:t>
            </a:r>
            <a:r>
              <a:rPr lang="es-ES" sz="2000" b="1" dirty="0" smtClean="0"/>
              <a:t>más personal e incluso íntimo</a:t>
            </a:r>
            <a:r>
              <a:rPr lang="es-ES" sz="2000" dirty="0" smtClean="0"/>
              <a:t>, requiere un mayor detenimiento y cuidado en las formas sociales de presentación entre extraños. De ahí, el </a:t>
            </a:r>
            <a:r>
              <a:rPr lang="es-ES" sz="2000" b="1" dirty="0" smtClean="0"/>
              <a:t>empleo de redes personales </a:t>
            </a:r>
            <a:r>
              <a:rPr lang="es-ES" sz="2000" dirty="0" smtClean="0"/>
              <a:t>del investigador o de canales sociales, que faciliten el contacto y la presentación entre entrevistador y entrevistado.</a:t>
            </a:r>
          </a:p>
          <a:p>
            <a:pPr marL="177800" indent="354013" algn="just">
              <a:buFont typeface="Calibri" pitchFamily="34" charset="0"/>
              <a:buAutoNum type="arabicParenR" startAt="3"/>
            </a:pPr>
            <a:endParaRPr lang="es-ES" sz="1800" dirty="0" smtClean="0"/>
          </a:p>
        </p:txBody>
      </p:sp>
      <p:pic>
        <p:nvPicPr>
          <p:cNvPr id="27653"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8" name="7 CuadroTexto"/>
          <p:cNvSpPr txBox="1"/>
          <p:nvPr/>
        </p:nvSpPr>
        <p:spPr>
          <a:xfrm>
            <a:off x="2006600" y="5827713"/>
            <a:ext cx="6048375" cy="461962"/>
          </a:xfrm>
          <a:prstGeom prst="rect">
            <a:avLst/>
          </a:prstGeom>
          <a:noFill/>
        </p:spPr>
        <p:txBody>
          <a:bodyPr>
            <a:spAutoFit/>
          </a:bodyPr>
          <a:lstStyle/>
          <a:p>
            <a:pPr algn="r">
              <a:defRPr/>
            </a:pPr>
            <a:r>
              <a:rPr lang="es-ES" sz="1200" b="1" dirty="0">
                <a:solidFill>
                  <a:schemeClr val="bg1">
                    <a:lumMod val="65000"/>
                  </a:schemeClr>
                </a:solidFill>
              </a:rPr>
              <a:t>Valles, M. S. (2003). </a:t>
            </a:r>
            <a:r>
              <a:rPr lang="es-ES" sz="1200" b="1" i="1" dirty="0">
                <a:solidFill>
                  <a:schemeClr val="bg1">
                    <a:lumMod val="65000"/>
                  </a:schemeClr>
                </a:solidFill>
              </a:rPr>
              <a:t>Técnicas cualitativas de investigación social: reflexión metodológica y práctica profesional</a:t>
            </a:r>
            <a:r>
              <a:rPr lang="es-ES" sz="1200" b="1" dirty="0">
                <a:solidFill>
                  <a:schemeClr val="bg1">
                    <a:lumMod val="65000"/>
                  </a:schemeClr>
                </a:solidFill>
              </a:rPr>
              <a:t>. Madrid: Síntesis.</a:t>
            </a:r>
            <a:endParaRPr lang="eu-ES" sz="1200" b="1" dirty="0">
              <a:solidFill>
                <a:schemeClr val="bg1">
                  <a:lumMod val="65000"/>
                </a:schemeClr>
              </a:solidFill>
            </a:endParaRPr>
          </a:p>
        </p:txBody>
      </p:sp>
      <p:pic>
        <p:nvPicPr>
          <p:cNvPr id="7"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a:t>
            </a:r>
            <a:r>
              <a:rPr lang="es-ES" dirty="0" smtClean="0">
                <a:solidFill>
                  <a:schemeClr val="bg1">
                    <a:lumMod val="75000"/>
                  </a:schemeClr>
                </a:solidFill>
              </a:rPr>
              <a:t>Profundidad </a:t>
            </a:r>
            <a:r>
              <a:rPr lang="es-ES" dirty="0" smtClean="0"/>
              <a:t>B) Realización</a:t>
            </a:r>
          </a:p>
        </p:txBody>
      </p:sp>
      <p:sp>
        <p:nvSpPr>
          <p:cNvPr id="28675" name="2 Subtítulo"/>
          <p:cNvSpPr>
            <a:spLocks noGrp="1"/>
          </p:cNvSpPr>
          <p:nvPr>
            <p:ph idx="1"/>
          </p:nvPr>
        </p:nvSpPr>
        <p:spPr/>
        <p:txBody>
          <a:bodyPr/>
          <a:lstStyle/>
          <a:p>
            <a:pPr marL="177800" indent="354013" algn="just">
              <a:buFont typeface="Calibri" pitchFamily="34" charset="0"/>
              <a:buAutoNum type="arabicParenR" startAt="3"/>
            </a:pPr>
            <a:endParaRPr lang="es-ES" sz="2000" b="1" i="1" smtClean="0"/>
          </a:p>
          <a:p>
            <a:pPr marL="177800" indent="354013" algn="just">
              <a:buFont typeface="Calibri" pitchFamily="34" charset="0"/>
              <a:buAutoNum type="arabicParenR" startAt="3"/>
            </a:pPr>
            <a:endParaRPr lang="es-ES" sz="1800" smtClean="0"/>
          </a:p>
        </p:txBody>
      </p:sp>
      <p:pic>
        <p:nvPicPr>
          <p:cNvPr id="28677"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8" name="7 CuadroTexto"/>
          <p:cNvSpPr txBox="1"/>
          <p:nvPr/>
        </p:nvSpPr>
        <p:spPr>
          <a:xfrm>
            <a:off x="2006600" y="5827713"/>
            <a:ext cx="6048375" cy="461962"/>
          </a:xfrm>
          <a:prstGeom prst="rect">
            <a:avLst/>
          </a:prstGeom>
          <a:noFill/>
        </p:spPr>
        <p:txBody>
          <a:bodyPr>
            <a:spAutoFit/>
          </a:bodyPr>
          <a:lstStyle/>
          <a:p>
            <a:pPr algn="r">
              <a:defRPr/>
            </a:pPr>
            <a:r>
              <a:rPr lang="es-ES" sz="1200" b="1" dirty="0">
                <a:solidFill>
                  <a:schemeClr val="bg1">
                    <a:lumMod val="65000"/>
                  </a:schemeClr>
                </a:solidFill>
              </a:rPr>
              <a:t>Valles, M. S. (2003). </a:t>
            </a:r>
            <a:r>
              <a:rPr lang="es-ES" sz="1200" b="1" i="1" dirty="0">
                <a:solidFill>
                  <a:schemeClr val="bg1">
                    <a:lumMod val="65000"/>
                  </a:schemeClr>
                </a:solidFill>
              </a:rPr>
              <a:t>Técnicas cualitativas de investigación social: reflexión metodológica y práctica profesional</a:t>
            </a:r>
            <a:r>
              <a:rPr lang="es-ES" sz="1200" b="1" dirty="0">
                <a:solidFill>
                  <a:schemeClr val="bg1">
                    <a:lumMod val="65000"/>
                  </a:schemeClr>
                </a:solidFill>
              </a:rPr>
              <a:t>. Madrid: Síntesis.</a:t>
            </a:r>
            <a:endParaRPr lang="eu-ES" sz="1200" b="1" dirty="0">
              <a:solidFill>
                <a:schemeClr val="bg1">
                  <a:lumMod val="65000"/>
                </a:schemeClr>
              </a:solidFill>
            </a:endParaRPr>
          </a:p>
        </p:txBody>
      </p:sp>
      <p:pic>
        <p:nvPicPr>
          <p:cNvPr id="7"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B) Realización</a:t>
            </a:r>
            <a:endParaRPr lang="es-ES" dirty="0" smtClean="0">
              <a:solidFill>
                <a:schemeClr val="bg1">
                  <a:lumMod val="75000"/>
                </a:schemeClr>
              </a:solidFill>
            </a:endParaRPr>
          </a:p>
        </p:txBody>
      </p:sp>
      <p:sp>
        <p:nvSpPr>
          <p:cNvPr id="29699" name="2 Subtítulo"/>
          <p:cNvSpPr>
            <a:spLocks noGrp="1"/>
          </p:cNvSpPr>
          <p:nvPr>
            <p:ph idx="1"/>
          </p:nvPr>
        </p:nvSpPr>
        <p:spPr/>
        <p:txBody>
          <a:bodyPr/>
          <a:lstStyle/>
          <a:p>
            <a:pPr marL="0" indent="12700">
              <a:buNone/>
              <a:defRPr/>
            </a:pPr>
            <a:r>
              <a:rPr lang="es-ES" sz="2400" b="1" dirty="0"/>
              <a:t>Tácticas</a:t>
            </a:r>
          </a:p>
          <a:p>
            <a:pPr marL="177800" indent="354013" algn="just">
              <a:buFont typeface="Calibri" pitchFamily="34" charset="0"/>
              <a:buAutoNum type="alphaLcParenR"/>
            </a:pPr>
            <a:r>
              <a:rPr lang="es-ES" sz="2000" b="1" i="1" dirty="0" smtClean="0"/>
              <a:t>Tácticas que pueden avanzarse en el guión de entrevista </a:t>
            </a:r>
            <a:r>
              <a:rPr lang="es-ES" sz="2000" dirty="0" smtClean="0"/>
              <a:t>(como un complemento o desarrollo de éste). Consiste en  trazar un esquema, en el que se anticipen los modos de abordar el tema central y las cuestiones secundarias. Esta elaboración, previa a la entrevista, supone tener listas </a:t>
            </a:r>
            <a:r>
              <a:rPr lang="es-ES" sz="2000" b="1" dirty="0" smtClean="0"/>
              <a:t>preguntas de amplio espectro </a:t>
            </a:r>
            <a:r>
              <a:rPr lang="es-ES" sz="2000" dirty="0" smtClean="0"/>
              <a:t>(</a:t>
            </a:r>
            <a:r>
              <a:rPr lang="es-ES" sz="2000" dirty="0" err="1" smtClean="0"/>
              <a:t>Olabuenaga</a:t>
            </a:r>
            <a:r>
              <a:rPr lang="es-ES" sz="2000" dirty="0" smtClean="0"/>
              <a:t> e Ispizua -1989- se refieren a las “</a:t>
            </a:r>
            <a:r>
              <a:rPr lang="es-ES" sz="2000" i="1" dirty="0" smtClean="0"/>
              <a:t>pregunta lanzadera</a:t>
            </a:r>
            <a:r>
              <a:rPr lang="es-ES" sz="2000" dirty="0" smtClean="0"/>
              <a:t>”), para los inicios, así como una serie de argumentos y cuestiones que sirvan (en caso necesario) para pasar de unos asuntos a otros; o para motivar al entrevistado (o como </a:t>
            </a:r>
            <a:r>
              <a:rPr lang="es-ES" sz="2000" dirty="0" err="1" smtClean="0"/>
              <a:t>Olabuenaga</a:t>
            </a:r>
            <a:r>
              <a:rPr lang="es-ES" sz="2000" dirty="0" smtClean="0"/>
              <a:t> e Ispizua -1989- indican “</a:t>
            </a:r>
            <a:r>
              <a:rPr lang="es-ES" sz="2000" i="1" dirty="0" smtClean="0"/>
              <a:t>relanzamiento</a:t>
            </a:r>
            <a:r>
              <a:rPr lang="es-ES" sz="2000" dirty="0" smtClean="0"/>
              <a:t>”). </a:t>
            </a:r>
          </a:p>
          <a:p>
            <a:pPr marL="177800" indent="354013" algn="just">
              <a:buFont typeface="Calibri" pitchFamily="34" charset="0"/>
              <a:buAutoNum type="alphaLcParenR"/>
            </a:pPr>
            <a:endParaRPr lang="es-ES" sz="1800" dirty="0" smtClean="0"/>
          </a:p>
        </p:txBody>
      </p:sp>
      <p:pic>
        <p:nvPicPr>
          <p:cNvPr id="2970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8" name="7 CuadroTexto"/>
          <p:cNvSpPr txBox="1"/>
          <p:nvPr/>
        </p:nvSpPr>
        <p:spPr>
          <a:xfrm>
            <a:off x="2006600" y="5827713"/>
            <a:ext cx="6048375" cy="461962"/>
          </a:xfrm>
          <a:prstGeom prst="rect">
            <a:avLst/>
          </a:prstGeom>
          <a:noFill/>
        </p:spPr>
        <p:txBody>
          <a:bodyPr>
            <a:spAutoFit/>
          </a:bodyPr>
          <a:lstStyle/>
          <a:p>
            <a:pPr algn="r">
              <a:defRPr/>
            </a:pPr>
            <a:r>
              <a:rPr lang="es-ES" sz="1200" b="1" dirty="0">
                <a:solidFill>
                  <a:schemeClr val="bg1">
                    <a:lumMod val="65000"/>
                  </a:schemeClr>
                </a:solidFill>
              </a:rPr>
              <a:t>Valles, M. S. (2003). </a:t>
            </a:r>
            <a:r>
              <a:rPr lang="es-ES" sz="1200" b="1" i="1" dirty="0">
                <a:solidFill>
                  <a:schemeClr val="bg1">
                    <a:lumMod val="65000"/>
                  </a:schemeClr>
                </a:solidFill>
              </a:rPr>
              <a:t>Técnicas cualitativas de investigación social: reflexión metodológica y práctica profesional</a:t>
            </a:r>
            <a:r>
              <a:rPr lang="es-ES" sz="1200" b="1" dirty="0">
                <a:solidFill>
                  <a:schemeClr val="bg1">
                    <a:lumMod val="65000"/>
                  </a:schemeClr>
                </a:solidFill>
              </a:rPr>
              <a:t>. Madrid: Síntesis.</a:t>
            </a:r>
            <a:endParaRPr lang="eu-ES" sz="1200" b="1" dirty="0">
              <a:solidFill>
                <a:schemeClr val="bg1">
                  <a:lumMod val="65000"/>
                </a:schemeClr>
              </a:solidFill>
            </a:endParaRPr>
          </a:p>
        </p:txBody>
      </p:sp>
      <p:pic>
        <p:nvPicPr>
          <p:cNvPr id="7"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B) Realización</a:t>
            </a:r>
            <a:endParaRPr lang="es-ES" dirty="0" smtClean="0"/>
          </a:p>
        </p:txBody>
      </p:sp>
      <p:sp>
        <p:nvSpPr>
          <p:cNvPr id="23555" name="2 Subtítulo"/>
          <p:cNvSpPr>
            <a:spLocks noGrp="1"/>
          </p:cNvSpPr>
          <p:nvPr>
            <p:ph idx="1"/>
          </p:nvPr>
        </p:nvSpPr>
        <p:spPr/>
        <p:txBody>
          <a:bodyPr/>
          <a:lstStyle/>
          <a:p>
            <a:pPr marL="0" indent="4763" algn="just">
              <a:buNone/>
              <a:defRPr/>
            </a:pPr>
            <a:r>
              <a:rPr lang="es-ES" sz="2400" b="1" dirty="0"/>
              <a:t>Tácticas</a:t>
            </a:r>
          </a:p>
          <a:p>
            <a:pPr marL="177800" indent="354013" algn="just">
              <a:buFont typeface="Calibri" pitchFamily="34" charset="0"/>
              <a:buAutoNum type="alphaLcParenR"/>
              <a:defRPr/>
            </a:pPr>
            <a:r>
              <a:rPr lang="es-ES" sz="2000" b="1" i="1" dirty="0" smtClean="0">
                <a:solidFill>
                  <a:schemeClr val="bg1">
                    <a:lumMod val="85000"/>
                  </a:schemeClr>
                </a:solidFill>
              </a:rPr>
              <a:t>Tácticas que pueden avanzarse en el guión de entrevista </a:t>
            </a:r>
            <a:r>
              <a:rPr lang="es-ES" sz="2000" dirty="0" smtClean="0">
                <a:solidFill>
                  <a:schemeClr val="bg1">
                    <a:lumMod val="85000"/>
                  </a:schemeClr>
                </a:solidFill>
              </a:rPr>
              <a:t>(como un complemento o desarrollo de éste). Consiste en  trazar un esquema, en el que se anticipen los modos de abordar el tema central y las cuestiones secundarias. Esta elaboración, previa a la entrevista, supone tener listas </a:t>
            </a:r>
            <a:r>
              <a:rPr lang="es-ES" sz="2000" b="1" dirty="0" smtClean="0">
                <a:solidFill>
                  <a:schemeClr val="bg1">
                    <a:lumMod val="85000"/>
                  </a:schemeClr>
                </a:solidFill>
              </a:rPr>
              <a:t>preguntas de amplio espectro </a:t>
            </a:r>
            <a:r>
              <a:rPr lang="es-ES" sz="2000" dirty="0" smtClean="0">
                <a:solidFill>
                  <a:schemeClr val="bg1">
                    <a:lumMod val="85000"/>
                  </a:schemeClr>
                </a:solidFill>
              </a:rPr>
              <a:t>(</a:t>
            </a:r>
            <a:r>
              <a:rPr lang="es-ES" sz="2000" dirty="0" err="1" smtClean="0">
                <a:solidFill>
                  <a:schemeClr val="bg1">
                    <a:lumMod val="85000"/>
                  </a:schemeClr>
                </a:solidFill>
              </a:rPr>
              <a:t>Olabuenaga</a:t>
            </a:r>
            <a:r>
              <a:rPr lang="es-ES" sz="2000" dirty="0" smtClean="0">
                <a:solidFill>
                  <a:schemeClr val="bg1">
                    <a:lumMod val="85000"/>
                  </a:schemeClr>
                </a:solidFill>
              </a:rPr>
              <a:t> e Ispizua -1989- se refieren a las “</a:t>
            </a:r>
            <a:r>
              <a:rPr lang="es-ES" sz="2000" i="1" dirty="0" smtClean="0">
                <a:solidFill>
                  <a:schemeClr val="bg1">
                    <a:lumMod val="85000"/>
                  </a:schemeClr>
                </a:solidFill>
              </a:rPr>
              <a:t>pregunta lanzadera</a:t>
            </a:r>
            <a:r>
              <a:rPr lang="es-ES" sz="2000" dirty="0" smtClean="0">
                <a:solidFill>
                  <a:schemeClr val="bg1">
                    <a:lumMod val="85000"/>
                  </a:schemeClr>
                </a:solidFill>
              </a:rPr>
              <a:t>”), para los inicios, así como una serie de argumentos y cuestiones que sirvan (en caso necesario) para pasar de unos asuntos a otros; o para motivar al entrevistado</a:t>
            </a:r>
            <a:r>
              <a:rPr lang="es-ES" sz="2000" dirty="0" smtClean="0"/>
              <a:t> </a:t>
            </a:r>
            <a:r>
              <a:rPr lang="es-ES" sz="2000" dirty="0" smtClean="0">
                <a:solidFill>
                  <a:schemeClr val="bg1">
                    <a:lumMod val="85000"/>
                  </a:schemeClr>
                </a:solidFill>
              </a:rPr>
              <a:t>(o como </a:t>
            </a:r>
            <a:r>
              <a:rPr lang="es-ES" sz="2000" b="1" dirty="0" err="1" smtClean="0"/>
              <a:t>Olabuenaga</a:t>
            </a:r>
            <a:r>
              <a:rPr lang="es-ES" sz="2000" b="1" dirty="0" smtClean="0"/>
              <a:t> e Ispizua </a:t>
            </a:r>
            <a:r>
              <a:rPr lang="es-ES" sz="2000" dirty="0" smtClean="0"/>
              <a:t>-1989- indican “</a:t>
            </a:r>
            <a:r>
              <a:rPr lang="es-ES" sz="2000" b="1" i="1" dirty="0" smtClean="0"/>
              <a:t>relanzamiento</a:t>
            </a:r>
            <a:r>
              <a:rPr lang="es-ES" sz="2000" dirty="0" smtClean="0"/>
              <a:t>” se somete a dos leyes:</a:t>
            </a:r>
          </a:p>
          <a:p>
            <a:pPr marL="577850" lvl="1" indent="354013" algn="just">
              <a:defRPr/>
            </a:pPr>
            <a:r>
              <a:rPr lang="es-ES" sz="1600" b="1" dirty="0" smtClean="0"/>
              <a:t>La oportunidad</a:t>
            </a:r>
            <a:r>
              <a:rPr lang="es-ES" sz="1600" dirty="0" smtClean="0"/>
              <a:t>: el relanzamiento es un mecanismo de reserva.  No se emplea hasta que se compruebe que la conversación se ha quedado realmente bloqueada. </a:t>
            </a:r>
          </a:p>
          <a:p>
            <a:pPr marL="577850" lvl="1" indent="354013" algn="just">
              <a:defRPr/>
            </a:pPr>
            <a:r>
              <a:rPr lang="es-ES" sz="1600" b="1" dirty="0" smtClean="0"/>
              <a:t>La opacidad</a:t>
            </a:r>
            <a:r>
              <a:rPr lang="es-ES" sz="1600" dirty="0" smtClean="0"/>
              <a:t>: el relanzamiento ha de ser aséptico y neutral. Debe precaverse de orientar  en ningún sentido el resto de la conversación.</a:t>
            </a:r>
          </a:p>
          <a:p>
            <a:pPr marL="577850" lvl="1" indent="354013" algn="just">
              <a:buFont typeface="Calibri" pitchFamily="34" charset="0"/>
              <a:buAutoNum type="alphaLcParenR"/>
              <a:defRPr/>
            </a:pPr>
            <a:endParaRPr lang="es-ES" sz="1600" dirty="0" smtClean="0"/>
          </a:p>
          <a:p>
            <a:pPr marL="177800" indent="354013" algn="just">
              <a:buFont typeface="Calibri" pitchFamily="34" charset="0"/>
              <a:buAutoNum type="alphaLcParenR"/>
              <a:defRPr/>
            </a:pPr>
            <a:endParaRPr lang="es-ES" sz="1800" dirty="0" smtClean="0"/>
          </a:p>
        </p:txBody>
      </p:sp>
      <p:pic>
        <p:nvPicPr>
          <p:cNvPr id="30725"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8" name="7 CuadroTexto"/>
          <p:cNvSpPr txBox="1"/>
          <p:nvPr/>
        </p:nvSpPr>
        <p:spPr>
          <a:xfrm>
            <a:off x="2006600" y="5827713"/>
            <a:ext cx="6048375" cy="461962"/>
          </a:xfrm>
          <a:prstGeom prst="rect">
            <a:avLst/>
          </a:prstGeom>
          <a:noFill/>
        </p:spPr>
        <p:txBody>
          <a:bodyPr>
            <a:spAutoFit/>
          </a:bodyPr>
          <a:lstStyle/>
          <a:p>
            <a:pPr algn="r">
              <a:defRPr/>
            </a:pPr>
            <a:r>
              <a:rPr lang="es-ES" sz="1200" b="1" dirty="0">
                <a:solidFill>
                  <a:schemeClr val="bg1">
                    <a:lumMod val="65000"/>
                  </a:schemeClr>
                </a:solidFill>
              </a:rPr>
              <a:t>Valles, M. S. (2003). </a:t>
            </a:r>
            <a:r>
              <a:rPr lang="es-ES" sz="1200" b="1" i="1" dirty="0">
                <a:solidFill>
                  <a:schemeClr val="bg1">
                    <a:lumMod val="65000"/>
                  </a:schemeClr>
                </a:solidFill>
              </a:rPr>
              <a:t>Técnicas cualitativas de investigación social: reflexión metodológica y práctica profesional</a:t>
            </a:r>
            <a:r>
              <a:rPr lang="es-ES" sz="1200" b="1" dirty="0">
                <a:solidFill>
                  <a:schemeClr val="bg1">
                    <a:lumMod val="65000"/>
                  </a:schemeClr>
                </a:solidFill>
              </a:rPr>
              <a:t>. Madrid: Síntesis.</a:t>
            </a:r>
            <a:endParaRPr lang="eu-ES" sz="1200" b="1" dirty="0">
              <a:solidFill>
                <a:schemeClr val="bg1">
                  <a:lumMod val="65000"/>
                </a:schemeClr>
              </a:solidFill>
            </a:endParaRPr>
          </a:p>
        </p:txBody>
      </p:sp>
      <p:pic>
        <p:nvPicPr>
          <p:cNvPr id="7"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B) Realización</a:t>
            </a:r>
            <a:endParaRPr lang="es-ES" dirty="0" smtClean="0"/>
          </a:p>
        </p:txBody>
      </p:sp>
      <p:sp>
        <p:nvSpPr>
          <p:cNvPr id="31747" name="2 Subtítulo"/>
          <p:cNvSpPr>
            <a:spLocks noGrp="1"/>
          </p:cNvSpPr>
          <p:nvPr>
            <p:ph idx="1"/>
          </p:nvPr>
        </p:nvSpPr>
        <p:spPr/>
        <p:txBody>
          <a:bodyPr/>
          <a:lstStyle/>
          <a:p>
            <a:pPr marL="0" indent="4763" algn="just">
              <a:buNone/>
              <a:defRPr/>
            </a:pPr>
            <a:r>
              <a:rPr lang="es-ES" sz="2400" b="1" dirty="0"/>
              <a:t>Tácticas</a:t>
            </a:r>
          </a:p>
          <a:p>
            <a:pPr marL="177800" indent="354013" algn="just">
              <a:buFont typeface="Calibri" pitchFamily="34" charset="0"/>
              <a:buAutoNum type="alphaLcParenR" startAt="2"/>
            </a:pPr>
            <a:r>
              <a:rPr lang="es-ES" sz="2000" b="1" i="1" dirty="0" smtClean="0"/>
              <a:t>Tácticas del entrevistador en la situación de entrevista (</a:t>
            </a:r>
            <a:r>
              <a:rPr lang="es-ES" sz="2000" b="1" i="1" dirty="0" err="1" smtClean="0"/>
              <a:t>Olabuenaga</a:t>
            </a:r>
            <a:r>
              <a:rPr lang="es-ES" sz="2000" b="1" i="1" dirty="0" smtClean="0"/>
              <a:t> e Ispizua)</a:t>
            </a:r>
          </a:p>
          <a:p>
            <a:pPr lvl="1" algn="just"/>
            <a:r>
              <a:rPr lang="es-ES" sz="2000" b="1" i="1" dirty="0" smtClean="0"/>
              <a:t>Mirar al rostro del entrevistado</a:t>
            </a:r>
            <a:r>
              <a:rPr lang="es-ES" sz="2000" i="1" dirty="0" smtClean="0"/>
              <a:t> </a:t>
            </a:r>
            <a:r>
              <a:rPr lang="es-ES" sz="2000" dirty="0" smtClean="0"/>
              <a:t>de forma natural y directa, y de forma más bien continua. De lo contrario se dificulta la reflexión espontánea, si el entrevistador "se distrae" mirando a otros elementos o personas, o es incapaz de sostener el diálogo ocular con su entrevistador. (…).</a:t>
            </a:r>
          </a:p>
          <a:p>
            <a:pPr lvl="1" algn="just"/>
            <a:r>
              <a:rPr lang="es-ES" sz="2000" b="1" i="1" dirty="0" smtClean="0"/>
              <a:t>La naturalidad </a:t>
            </a:r>
            <a:r>
              <a:rPr lang="es-ES" sz="2000" dirty="0" smtClean="0"/>
              <a:t>en las posturas y movimientos corporales propios de quien sigue con atención y satisfacción el desarrollo de la conversación, y no como quien, con movimientos inquietos o desasistidos, muestra hastío, cansancio o hartazgo.</a:t>
            </a:r>
          </a:p>
          <a:p>
            <a:pPr marL="177800" indent="354013" algn="just">
              <a:buFont typeface="Calibri" pitchFamily="34" charset="0"/>
              <a:buAutoNum type="alphaLcParenR" startAt="2"/>
            </a:pPr>
            <a:endParaRPr lang="es-ES" sz="2000" dirty="0" smtClean="0"/>
          </a:p>
        </p:txBody>
      </p:sp>
      <p:pic>
        <p:nvPicPr>
          <p:cNvPr id="31749"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7" name="6 CuadroTexto"/>
          <p:cNvSpPr txBox="1"/>
          <p:nvPr/>
        </p:nvSpPr>
        <p:spPr>
          <a:xfrm>
            <a:off x="2528888" y="5635625"/>
            <a:ext cx="6048375" cy="461963"/>
          </a:xfrm>
          <a:prstGeom prst="rect">
            <a:avLst/>
          </a:prstGeom>
          <a:noFill/>
        </p:spPr>
        <p:txBody>
          <a:bodyPr>
            <a:spAutoFit/>
          </a:bodyPr>
          <a:lstStyle/>
          <a:p>
            <a:pPr algn="r">
              <a:defRPr/>
            </a:pPr>
            <a:r>
              <a:rPr lang="es-ES" sz="1200" b="1" dirty="0">
                <a:solidFill>
                  <a:schemeClr val="bg1">
                    <a:lumMod val="65000"/>
                  </a:schemeClr>
                </a:solidFill>
              </a:rPr>
              <a:t>Ruiz </a:t>
            </a:r>
            <a:r>
              <a:rPr lang="es-ES" sz="1200" b="1" dirty="0" err="1">
                <a:solidFill>
                  <a:schemeClr val="bg1">
                    <a:lumMod val="65000"/>
                  </a:schemeClr>
                </a:solidFill>
              </a:rPr>
              <a:t>Olabuenaga</a:t>
            </a:r>
            <a:r>
              <a:rPr lang="es-ES" sz="1200" b="1" dirty="0">
                <a:solidFill>
                  <a:schemeClr val="bg1">
                    <a:lumMod val="65000"/>
                  </a:schemeClr>
                </a:solidFill>
              </a:rPr>
              <a:t>, J. I. e </a:t>
            </a:r>
            <a:r>
              <a:rPr lang="es-ES" sz="1200" b="1" dirty="0" err="1">
                <a:solidFill>
                  <a:schemeClr val="bg1">
                    <a:lumMod val="65000"/>
                  </a:schemeClr>
                </a:solidFill>
              </a:rPr>
              <a:t>Ispizua</a:t>
            </a:r>
            <a:r>
              <a:rPr lang="es-ES" sz="1200" b="1" dirty="0">
                <a:solidFill>
                  <a:schemeClr val="bg1">
                    <a:lumMod val="65000"/>
                  </a:schemeClr>
                </a:solidFill>
              </a:rPr>
              <a:t>, M. A. (1989). </a:t>
            </a:r>
            <a:r>
              <a:rPr lang="es-ES" sz="1200" b="1" i="1" dirty="0">
                <a:solidFill>
                  <a:schemeClr val="bg1">
                    <a:lumMod val="65000"/>
                  </a:schemeClr>
                </a:solidFill>
              </a:rPr>
              <a:t>La Descodificación de la vida cotidiana : métodos de investigación cualitativa</a:t>
            </a:r>
            <a:r>
              <a:rPr lang="es-ES" sz="1200" b="1" dirty="0">
                <a:solidFill>
                  <a:schemeClr val="bg1">
                    <a:lumMod val="65000"/>
                  </a:schemeClr>
                </a:solidFill>
              </a:rPr>
              <a:t>. Bilbao: Universidad de Deusto.</a:t>
            </a:r>
            <a:endParaRPr lang="eu-ES" sz="1200" b="1" dirty="0">
              <a:solidFill>
                <a:schemeClr val="bg1">
                  <a:lumMod val="65000"/>
                </a:schemeClr>
              </a:solidFill>
            </a:endParaRPr>
          </a:p>
        </p:txBody>
      </p:sp>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a:bodyPr>
          <a:lstStyle/>
          <a:p>
            <a:pPr algn="l" eaLnBrk="1" hangingPunct="1"/>
            <a:r>
              <a:rPr lang="es-ES" dirty="0" smtClean="0">
                <a:solidFill>
                  <a:schemeClr val="bg1">
                    <a:lumMod val="85000"/>
                  </a:schemeClr>
                </a:solidFill>
              </a:rPr>
              <a:t>0.Presentación</a:t>
            </a:r>
            <a:r>
              <a:rPr lang="es-ES" dirty="0">
                <a:solidFill>
                  <a:schemeClr val="bg1"/>
                </a:solidFill>
              </a:rPr>
              <a:t> </a:t>
            </a:r>
            <a:r>
              <a:rPr lang="es-ES" dirty="0" smtClean="0">
                <a:solidFill>
                  <a:srgbClr val="FF0000"/>
                </a:solidFill>
              </a:rPr>
              <a:t>¿Pero Quién Soy?</a:t>
            </a:r>
          </a:p>
        </p:txBody>
      </p:sp>
      <p:sp>
        <p:nvSpPr>
          <p:cNvPr id="4099" name="2 Subtítulo"/>
          <p:cNvSpPr>
            <a:spLocks noGrp="1"/>
          </p:cNvSpPr>
          <p:nvPr>
            <p:ph idx="1"/>
          </p:nvPr>
        </p:nvSpPr>
        <p:spPr/>
        <p:txBody>
          <a:bodyPr/>
          <a:lstStyle/>
          <a:p>
            <a:pPr algn="just"/>
            <a:r>
              <a:rPr lang="es-ES" dirty="0" smtClean="0"/>
              <a:t>Juan Aldaz Arregui</a:t>
            </a:r>
          </a:p>
          <a:p>
            <a:pPr lvl="1" algn="just"/>
            <a:r>
              <a:rPr lang="es-ES" dirty="0" smtClean="0"/>
              <a:t>Nací en 1979 en Donosita / San Sebastián donde resido actualmente</a:t>
            </a:r>
          </a:p>
          <a:p>
            <a:pPr lvl="1" algn="just"/>
            <a:r>
              <a:rPr lang="es-ES" dirty="0" smtClean="0"/>
              <a:t>Estoy casado y tengo un hijo</a:t>
            </a:r>
          </a:p>
          <a:p>
            <a:pPr lvl="1" algn="just"/>
            <a:r>
              <a:rPr lang="es-ES" dirty="0" smtClean="0"/>
              <a:t>Me gusta viajar </a:t>
            </a:r>
          </a:p>
          <a:p>
            <a:pPr lvl="1" algn="just"/>
            <a:r>
              <a:rPr lang="es-ES" dirty="0" smtClean="0"/>
              <a:t>Me encanta </a:t>
            </a:r>
            <a:r>
              <a:rPr lang="es-ES" dirty="0" smtClean="0"/>
              <a:t>leer</a:t>
            </a:r>
            <a:endParaRPr lang="es-ES" dirty="0" smtClean="0"/>
          </a:p>
          <a:p>
            <a:pPr lvl="1" algn="just"/>
            <a:r>
              <a:rPr lang="es-ES" dirty="0" smtClean="0"/>
              <a:t>…</a:t>
            </a:r>
          </a:p>
          <a:p>
            <a:pPr lvl="1" algn="just"/>
            <a:endParaRPr lang="es-ES" dirty="0" smtClean="0"/>
          </a:p>
          <a:p>
            <a:pPr lvl="1" algn="just"/>
            <a:endParaRPr lang="es-ES" dirty="0" smtClean="0"/>
          </a:p>
          <a:p>
            <a:pPr lvl="1" algn="just"/>
            <a:endParaRPr lang="es-ES" dirty="0" smtClean="0"/>
          </a:p>
          <a:p>
            <a:pPr algn="just"/>
            <a:endParaRPr lang="es-ES" dirty="0" smtClean="0"/>
          </a:p>
          <a:p>
            <a:pPr eaLnBrk="1" hangingPunct="1"/>
            <a:endParaRPr lang="es-ES" b="1" dirty="0" smtClean="0"/>
          </a:p>
          <a:p>
            <a:pPr lvl="1"/>
            <a:endParaRPr lang="es-ES" dirty="0" smtClean="0"/>
          </a:p>
          <a:p>
            <a:pPr lvl="2" eaLnBrk="1" hangingPunct="1"/>
            <a:endParaRPr lang="es-ES" dirty="0" smtClean="0"/>
          </a:p>
          <a:p>
            <a:pPr lvl="2" eaLnBrk="1" hangingPunct="1"/>
            <a:endParaRPr lang="es-ES" dirty="0" smtClean="0"/>
          </a:p>
        </p:txBody>
      </p:sp>
      <p:pic>
        <p:nvPicPr>
          <p:cNvPr id="410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B) Realización</a:t>
            </a:r>
            <a:endParaRPr lang="es-ES" dirty="0" smtClean="0"/>
          </a:p>
        </p:txBody>
      </p:sp>
      <p:sp>
        <p:nvSpPr>
          <p:cNvPr id="32771" name="2 Subtítulo"/>
          <p:cNvSpPr>
            <a:spLocks noGrp="1"/>
          </p:cNvSpPr>
          <p:nvPr>
            <p:ph idx="1"/>
          </p:nvPr>
        </p:nvSpPr>
        <p:spPr/>
        <p:txBody>
          <a:bodyPr/>
          <a:lstStyle/>
          <a:p>
            <a:pPr marL="0" indent="0" algn="just">
              <a:buNone/>
            </a:pPr>
            <a:r>
              <a:rPr lang="es-ES" sz="2400" b="1" dirty="0"/>
              <a:t>Tácticas</a:t>
            </a:r>
          </a:p>
          <a:p>
            <a:pPr marL="177800" indent="354013" algn="just">
              <a:buFont typeface="Calibri" pitchFamily="34" charset="0"/>
              <a:buAutoNum type="alphaLcParenR" startAt="2"/>
            </a:pPr>
            <a:r>
              <a:rPr lang="es-ES" sz="2000" b="1" i="1" dirty="0" smtClean="0"/>
              <a:t>Tácticas del entrevistador en la situación de entrevista (</a:t>
            </a:r>
            <a:r>
              <a:rPr lang="es-ES" sz="2000" b="1" i="1" dirty="0" err="1" smtClean="0"/>
              <a:t>Olabuenaga</a:t>
            </a:r>
            <a:r>
              <a:rPr lang="es-ES" sz="2000" b="1" i="1" dirty="0" smtClean="0"/>
              <a:t> e Ispizua)</a:t>
            </a:r>
          </a:p>
          <a:p>
            <a:pPr lvl="1" algn="just"/>
            <a:r>
              <a:rPr lang="es-ES" sz="2000" b="1" i="1" dirty="0" smtClean="0"/>
              <a:t>Las respuestas y comentarios </a:t>
            </a:r>
            <a:r>
              <a:rPr lang="es-ES" sz="2000" dirty="0" smtClean="0"/>
              <a:t>del entrevistador deben formularse en tono amable, suficientemente espaciados, sin crítica, ni adulación, en línea con los propios comentarios del entrevistado. No se debe cambiar, con ellos, de tema ni interrumpir el discurso de quien se está expresando con sinceridad.</a:t>
            </a:r>
          </a:p>
          <a:p>
            <a:pPr lvl="1" algn="just"/>
            <a:r>
              <a:rPr lang="es-ES" sz="2000" dirty="0" smtClean="0"/>
              <a:t>Es de singular relevancia saber ejercer </a:t>
            </a:r>
            <a:r>
              <a:rPr lang="es-ES" sz="2000" b="1" i="1" dirty="0" smtClean="0"/>
              <a:t>el arte del silencio</a:t>
            </a:r>
            <a:r>
              <a:rPr lang="es-ES" sz="2000" dirty="0" smtClean="0"/>
              <a:t>, tanto propio como ajeno, respetando los silencios del entrevistado, sin violentarlos con preguntas o comentarios apresurados o fuera de tono. (…).</a:t>
            </a:r>
          </a:p>
          <a:p>
            <a:pPr marL="177800" indent="354013" algn="just">
              <a:buFont typeface="Calibri" pitchFamily="34" charset="0"/>
              <a:buAutoNum type="alphaLcParenR" startAt="2"/>
            </a:pPr>
            <a:endParaRPr lang="es-ES" sz="2000" dirty="0" smtClean="0"/>
          </a:p>
        </p:txBody>
      </p:sp>
      <p:pic>
        <p:nvPicPr>
          <p:cNvPr id="32773"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7" name="6 CuadroTexto"/>
          <p:cNvSpPr txBox="1"/>
          <p:nvPr/>
        </p:nvSpPr>
        <p:spPr>
          <a:xfrm>
            <a:off x="2528888" y="5635625"/>
            <a:ext cx="6048375" cy="461963"/>
          </a:xfrm>
          <a:prstGeom prst="rect">
            <a:avLst/>
          </a:prstGeom>
          <a:noFill/>
        </p:spPr>
        <p:txBody>
          <a:bodyPr>
            <a:spAutoFit/>
          </a:bodyPr>
          <a:lstStyle/>
          <a:p>
            <a:pPr algn="r">
              <a:defRPr/>
            </a:pPr>
            <a:r>
              <a:rPr lang="es-ES" sz="1200" b="1" dirty="0">
                <a:solidFill>
                  <a:schemeClr val="bg1">
                    <a:lumMod val="65000"/>
                  </a:schemeClr>
                </a:solidFill>
              </a:rPr>
              <a:t>Ruiz </a:t>
            </a:r>
            <a:r>
              <a:rPr lang="es-ES" sz="1200" b="1" dirty="0" err="1">
                <a:solidFill>
                  <a:schemeClr val="bg1">
                    <a:lumMod val="65000"/>
                  </a:schemeClr>
                </a:solidFill>
              </a:rPr>
              <a:t>Olabuenaga</a:t>
            </a:r>
            <a:r>
              <a:rPr lang="es-ES" sz="1200" b="1" dirty="0">
                <a:solidFill>
                  <a:schemeClr val="bg1">
                    <a:lumMod val="65000"/>
                  </a:schemeClr>
                </a:solidFill>
              </a:rPr>
              <a:t>, J. I. e </a:t>
            </a:r>
            <a:r>
              <a:rPr lang="es-ES" sz="1200" b="1" dirty="0" err="1">
                <a:solidFill>
                  <a:schemeClr val="bg1">
                    <a:lumMod val="65000"/>
                  </a:schemeClr>
                </a:solidFill>
              </a:rPr>
              <a:t>Ispizua</a:t>
            </a:r>
            <a:r>
              <a:rPr lang="es-ES" sz="1200" b="1" dirty="0">
                <a:solidFill>
                  <a:schemeClr val="bg1">
                    <a:lumMod val="65000"/>
                  </a:schemeClr>
                </a:solidFill>
              </a:rPr>
              <a:t>, M. A. (1989). </a:t>
            </a:r>
            <a:r>
              <a:rPr lang="es-ES" sz="1200" b="1" i="1" dirty="0">
                <a:solidFill>
                  <a:schemeClr val="bg1">
                    <a:lumMod val="65000"/>
                  </a:schemeClr>
                </a:solidFill>
              </a:rPr>
              <a:t>La Descodificación de la vida cotidiana : métodos de investigación cualitativa</a:t>
            </a:r>
            <a:r>
              <a:rPr lang="es-ES" sz="1200" b="1" dirty="0">
                <a:solidFill>
                  <a:schemeClr val="bg1">
                    <a:lumMod val="65000"/>
                  </a:schemeClr>
                </a:solidFill>
              </a:rPr>
              <a:t>. Bilbao: Universidad de Deusto.</a:t>
            </a:r>
            <a:endParaRPr lang="eu-ES" sz="1200" b="1" dirty="0">
              <a:solidFill>
                <a:schemeClr val="bg1">
                  <a:lumMod val="65000"/>
                </a:schemeClr>
              </a:solidFill>
            </a:endParaRPr>
          </a:p>
        </p:txBody>
      </p:sp>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B) Realización</a:t>
            </a:r>
            <a:endParaRPr lang="es-ES" dirty="0" smtClean="0"/>
          </a:p>
        </p:txBody>
      </p:sp>
      <p:sp>
        <p:nvSpPr>
          <p:cNvPr id="33795" name="2 Subtítulo"/>
          <p:cNvSpPr>
            <a:spLocks noGrp="1"/>
          </p:cNvSpPr>
          <p:nvPr>
            <p:ph idx="1"/>
          </p:nvPr>
        </p:nvSpPr>
        <p:spPr/>
        <p:txBody>
          <a:bodyPr/>
          <a:lstStyle/>
          <a:p>
            <a:pPr marL="0" indent="4763" algn="just">
              <a:buNone/>
            </a:pPr>
            <a:r>
              <a:rPr lang="es-ES" sz="2400" b="1" dirty="0"/>
              <a:t>Tácticas</a:t>
            </a:r>
          </a:p>
          <a:p>
            <a:pPr marL="177800" indent="354013" algn="just">
              <a:buFont typeface="Calibri" pitchFamily="34" charset="0"/>
              <a:buAutoNum type="alphaLcParenR" startAt="2"/>
            </a:pPr>
            <a:r>
              <a:rPr lang="es-ES" sz="2000" b="1" i="1" dirty="0" smtClean="0"/>
              <a:t>Tácticas del entrevistador en la situación de entrevista (Valles)</a:t>
            </a:r>
            <a:endParaRPr lang="es-ES" sz="2000" dirty="0" smtClean="0"/>
          </a:p>
          <a:p>
            <a:pPr marL="577850" lvl="1" indent="354013" algn="just">
              <a:buFont typeface="Calibri" pitchFamily="34" charset="0"/>
              <a:buAutoNum type="arabicPeriod"/>
            </a:pPr>
            <a:r>
              <a:rPr lang="es-ES" sz="1800" dirty="0" smtClean="0"/>
              <a:t>La táctica del silencio.</a:t>
            </a:r>
          </a:p>
          <a:p>
            <a:pPr marL="577850" lvl="1" indent="354013" algn="just">
              <a:buFont typeface="Calibri" pitchFamily="34" charset="0"/>
              <a:buAutoNum type="arabicPeriod"/>
            </a:pPr>
            <a:r>
              <a:rPr lang="es-ES" sz="1800" dirty="0" smtClean="0"/>
              <a:t>Tácticas neutrales: animación y elaboración.</a:t>
            </a:r>
          </a:p>
          <a:p>
            <a:pPr marL="577850" lvl="1" indent="354013" algn="just">
              <a:buFont typeface="Calibri" pitchFamily="34" charset="0"/>
              <a:buAutoNum type="arabicPeriod"/>
            </a:pPr>
            <a:r>
              <a:rPr lang="es-ES" sz="1800" dirty="0" smtClean="0"/>
              <a:t>La táctica de reafirmar o repetir.</a:t>
            </a:r>
          </a:p>
          <a:p>
            <a:pPr marL="577850" lvl="1" indent="354013" algn="just">
              <a:buFont typeface="Calibri" pitchFamily="34" charset="0"/>
              <a:buAutoNum type="arabicPeriod"/>
            </a:pPr>
            <a:r>
              <a:rPr lang="es-ES" sz="1800" dirty="0" smtClean="0"/>
              <a:t>Tácticas de recapitulación.</a:t>
            </a:r>
          </a:p>
          <a:p>
            <a:pPr marL="577850" lvl="1" indent="354013" algn="just">
              <a:buFont typeface="Calibri" pitchFamily="34" charset="0"/>
              <a:buAutoNum type="arabicPeriod"/>
            </a:pPr>
            <a:r>
              <a:rPr lang="es-ES" sz="1800" dirty="0" smtClean="0"/>
              <a:t>Tácticas de aclaración.</a:t>
            </a:r>
          </a:p>
          <a:p>
            <a:pPr marL="577850" lvl="1" indent="354013" algn="just">
              <a:buFont typeface="Calibri" pitchFamily="34" charset="0"/>
              <a:buAutoNum type="arabicPeriod"/>
            </a:pPr>
            <a:r>
              <a:rPr lang="es-ES" sz="1800" dirty="0" smtClean="0"/>
              <a:t>La táctica de cambiar de tema.</a:t>
            </a:r>
          </a:p>
          <a:p>
            <a:pPr marL="577850" lvl="1" indent="354013" algn="just">
              <a:buFont typeface="Calibri" pitchFamily="34" charset="0"/>
              <a:buAutoNum type="arabicPeriod"/>
            </a:pPr>
            <a:r>
              <a:rPr lang="es-ES" sz="1800" dirty="0" smtClean="0"/>
              <a:t>La post-entrevista.</a:t>
            </a:r>
          </a:p>
        </p:txBody>
      </p:sp>
      <p:pic>
        <p:nvPicPr>
          <p:cNvPr id="33797"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8" name="7 CuadroTexto"/>
          <p:cNvSpPr txBox="1"/>
          <p:nvPr/>
        </p:nvSpPr>
        <p:spPr>
          <a:xfrm>
            <a:off x="2006600" y="5827713"/>
            <a:ext cx="6048375" cy="461962"/>
          </a:xfrm>
          <a:prstGeom prst="rect">
            <a:avLst/>
          </a:prstGeom>
          <a:noFill/>
        </p:spPr>
        <p:txBody>
          <a:bodyPr>
            <a:spAutoFit/>
          </a:bodyPr>
          <a:lstStyle/>
          <a:p>
            <a:pPr algn="r">
              <a:defRPr/>
            </a:pPr>
            <a:r>
              <a:rPr lang="es-ES" sz="1200" b="1" dirty="0">
                <a:solidFill>
                  <a:schemeClr val="bg1">
                    <a:lumMod val="65000"/>
                  </a:schemeClr>
                </a:solidFill>
              </a:rPr>
              <a:t>Valles, M. S. (2003). </a:t>
            </a:r>
            <a:r>
              <a:rPr lang="es-ES" sz="1200" b="1" i="1" dirty="0">
                <a:solidFill>
                  <a:schemeClr val="bg1">
                    <a:lumMod val="65000"/>
                  </a:schemeClr>
                </a:solidFill>
              </a:rPr>
              <a:t>Técnicas cualitativas de investigación social: reflexión metodológica y práctica profesional</a:t>
            </a:r>
            <a:r>
              <a:rPr lang="es-ES" sz="1200" b="1" dirty="0">
                <a:solidFill>
                  <a:schemeClr val="bg1">
                    <a:lumMod val="65000"/>
                  </a:schemeClr>
                </a:solidFill>
              </a:rPr>
              <a:t>. Madrid: Síntesis.</a:t>
            </a:r>
            <a:endParaRPr lang="eu-ES" sz="1200" b="1" dirty="0">
              <a:solidFill>
                <a:schemeClr val="bg1">
                  <a:lumMod val="65000"/>
                </a:schemeClr>
              </a:solidFill>
            </a:endParaRPr>
          </a:p>
        </p:txBody>
      </p:sp>
      <p:pic>
        <p:nvPicPr>
          <p:cNvPr id="7"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B) Realización</a:t>
            </a:r>
            <a:endParaRPr lang="es-ES" dirty="0" smtClean="0"/>
          </a:p>
        </p:txBody>
      </p:sp>
      <p:sp>
        <p:nvSpPr>
          <p:cNvPr id="34819" name="2 Subtítulo"/>
          <p:cNvSpPr>
            <a:spLocks noGrp="1"/>
          </p:cNvSpPr>
          <p:nvPr>
            <p:ph idx="1"/>
          </p:nvPr>
        </p:nvSpPr>
        <p:spPr/>
        <p:txBody>
          <a:bodyPr/>
          <a:lstStyle/>
          <a:p>
            <a:pPr marL="0" indent="4763" algn="just">
              <a:buNone/>
            </a:pPr>
            <a:r>
              <a:rPr lang="es-ES" sz="2400" b="1" dirty="0"/>
              <a:t>Tácticas</a:t>
            </a:r>
          </a:p>
          <a:p>
            <a:pPr marL="177800" indent="354013" algn="just">
              <a:buFont typeface="Calibri" pitchFamily="34" charset="0"/>
              <a:buAutoNum type="alphaLcParenR" startAt="2"/>
            </a:pPr>
            <a:r>
              <a:rPr lang="es-ES" sz="2000" b="1" i="1" dirty="0" smtClean="0"/>
              <a:t>Tácticas del entrevistador en la situación de entrevista (Valles)</a:t>
            </a:r>
            <a:endParaRPr lang="es-ES" sz="2000" dirty="0" smtClean="0"/>
          </a:p>
          <a:p>
            <a:pPr marL="577850" lvl="1" indent="354013" algn="just">
              <a:buFont typeface="Calibri" pitchFamily="34" charset="0"/>
              <a:buAutoNum type="arabicPeriod"/>
            </a:pPr>
            <a:r>
              <a:rPr lang="es-ES" sz="1800" b="1" dirty="0" smtClean="0"/>
              <a:t>La táctica del silencio. </a:t>
            </a:r>
            <a:r>
              <a:rPr lang="es-ES" sz="1800" dirty="0" smtClean="0"/>
              <a:t>Resulta muy útil si se sabe emplear en el momento adecuado y, sobre todo, si no se confunde con el “silencio embarazoso”: peligro de excederse en el uso del silencio y dejar al entrevistado falto de apoyo y orientación en la entrevista</a:t>
            </a:r>
            <a:endParaRPr lang="es-ES" sz="1800" b="1" dirty="0" smtClean="0"/>
          </a:p>
        </p:txBody>
      </p:sp>
      <p:pic>
        <p:nvPicPr>
          <p:cNvPr id="3482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8" name="7 CuadroTexto"/>
          <p:cNvSpPr txBox="1"/>
          <p:nvPr/>
        </p:nvSpPr>
        <p:spPr>
          <a:xfrm>
            <a:off x="2006600" y="5827713"/>
            <a:ext cx="6048375" cy="461962"/>
          </a:xfrm>
          <a:prstGeom prst="rect">
            <a:avLst/>
          </a:prstGeom>
          <a:noFill/>
        </p:spPr>
        <p:txBody>
          <a:bodyPr>
            <a:spAutoFit/>
          </a:bodyPr>
          <a:lstStyle/>
          <a:p>
            <a:pPr algn="r">
              <a:defRPr/>
            </a:pPr>
            <a:r>
              <a:rPr lang="es-ES" sz="1200" b="1" dirty="0">
                <a:solidFill>
                  <a:schemeClr val="bg1">
                    <a:lumMod val="65000"/>
                  </a:schemeClr>
                </a:solidFill>
              </a:rPr>
              <a:t>Valles, M. S. (2003). </a:t>
            </a:r>
            <a:r>
              <a:rPr lang="es-ES" sz="1200" b="1" i="1" dirty="0">
                <a:solidFill>
                  <a:schemeClr val="bg1">
                    <a:lumMod val="65000"/>
                  </a:schemeClr>
                </a:solidFill>
              </a:rPr>
              <a:t>Técnicas cualitativas de investigación social: reflexión metodológica y práctica profesional</a:t>
            </a:r>
            <a:r>
              <a:rPr lang="es-ES" sz="1200" b="1" dirty="0">
                <a:solidFill>
                  <a:schemeClr val="bg1">
                    <a:lumMod val="65000"/>
                  </a:schemeClr>
                </a:solidFill>
              </a:rPr>
              <a:t>. Madrid: Síntesis.</a:t>
            </a:r>
            <a:endParaRPr lang="eu-ES" sz="1200" b="1" dirty="0">
              <a:solidFill>
                <a:schemeClr val="bg1">
                  <a:lumMod val="65000"/>
                </a:schemeClr>
              </a:solidFill>
            </a:endParaRPr>
          </a:p>
        </p:txBody>
      </p:sp>
      <p:pic>
        <p:nvPicPr>
          <p:cNvPr id="7"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B) Realización</a:t>
            </a:r>
            <a:endParaRPr lang="es-ES" dirty="0" smtClean="0"/>
          </a:p>
        </p:txBody>
      </p:sp>
      <p:sp>
        <p:nvSpPr>
          <p:cNvPr id="35843" name="2 Subtítulo"/>
          <p:cNvSpPr>
            <a:spLocks noGrp="1"/>
          </p:cNvSpPr>
          <p:nvPr>
            <p:ph idx="1"/>
          </p:nvPr>
        </p:nvSpPr>
        <p:spPr/>
        <p:txBody>
          <a:bodyPr/>
          <a:lstStyle/>
          <a:p>
            <a:pPr marL="0" indent="4763" algn="just">
              <a:buNone/>
            </a:pPr>
            <a:r>
              <a:rPr lang="es-ES" sz="2400" b="1" dirty="0"/>
              <a:t>Tácticas</a:t>
            </a:r>
          </a:p>
          <a:p>
            <a:pPr marL="177800" indent="354013" algn="just">
              <a:buFont typeface="Calibri" pitchFamily="34" charset="0"/>
              <a:buAutoNum type="alphaLcParenR" startAt="2"/>
            </a:pPr>
            <a:r>
              <a:rPr lang="es-ES" sz="2000" b="1" i="1" dirty="0" smtClean="0"/>
              <a:t>Tácticas del entrevistador en la situación de entrevista (Valles)</a:t>
            </a:r>
            <a:endParaRPr lang="es-ES" sz="2000" dirty="0" smtClean="0"/>
          </a:p>
          <a:p>
            <a:pPr marL="577850" lvl="1" indent="354013" algn="just">
              <a:buFont typeface="Calibri" pitchFamily="34" charset="0"/>
              <a:buAutoNum type="arabicPeriod" startAt="2"/>
            </a:pPr>
            <a:r>
              <a:rPr lang="es-ES" sz="1800" b="1" dirty="0" smtClean="0"/>
              <a:t>Tácticas neutrales: animación y elaboración.  </a:t>
            </a:r>
            <a:r>
              <a:rPr lang="es-ES" sz="1800" dirty="0" smtClean="0"/>
              <a:t>La primera categoría incluye todo tipo de observaciones, ruidos y gestos que indiquen al locutor que el entrevistador acepta lo que va diciendo y desea que continúe hablando (“ah”, “</a:t>
            </a:r>
            <a:r>
              <a:rPr lang="es-ES" sz="1800" dirty="0" err="1" smtClean="0"/>
              <a:t>mmm</a:t>
            </a:r>
            <a:r>
              <a:rPr lang="es-ES" sz="1800" dirty="0" smtClean="0"/>
              <a:t>”, “ya”,…). (…) La segunda categoría implica no sólo animar al sujeto, sino pedirle que se extienda sobre el tema del que está hablando. Las formas verbales incluyen: “¿Y entonces?”, “¿hay algo que te gustaría añadir?”, etc.</a:t>
            </a:r>
          </a:p>
          <a:p>
            <a:pPr marL="577850" lvl="1" indent="354013" algn="just">
              <a:buFont typeface="Calibri" pitchFamily="34" charset="0"/>
              <a:buAutoNum type="arabicPeriod" startAt="2"/>
            </a:pPr>
            <a:endParaRPr lang="es-ES" sz="1800" dirty="0" smtClean="0"/>
          </a:p>
        </p:txBody>
      </p:sp>
      <p:pic>
        <p:nvPicPr>
          <p:cNvPr id="35845"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8" name="7 CuadroTexto"/>
          <p:cNvSpPr txBox="1"/>
          <p:nvPr/>
        </p:nvSpPr>
        <p:spPr>
          <a:xfrm>
            <a:off x="2006600" y="5827713"/>
            <a:ext cx="6048375" cy="461962"/>
          </a:xfrm>
          <a:prstGeom prst="rect">
            <a:avLst/>
          </a:prstGeom>
          <a:noFill/>
        </p:spPr>
        <p:txBody>
          <a:bodyPr>
            <a:spAutoFit/>
          </a:bodyPr>
          <a:lstStyle/>
          <a:p>
            <a:pPr algn="r">
              <a:defRPr/>
            </a:pPr>
            <a:r>
              <a:rPr lang="es-ES" sz="1200" b="1" dirty="0">
                <a:solidFill>
                  <a:schemeClr val="bg1">
                    <a:lumMod val="65000"/>
                  </a:schemeClr>
                </a:solidFill>
              </a:rPr>
              <a:t>Valles, M. S. (2003). </a:t>
            </a:r>
            <a:r>
              <a:rPr lang="es-ES" sz="1200" b="1" i="1" dirty="0">
                <a:solidFill>
                  <a:schemeClr val="bg1">
                    <a:lumMod val="65000"/>
                  </a:schemeClr>
                </a:solidFill>
              </a:rPr>
              <a:t>Técnicas cualitativas de investigación social: reflexión metodológica y práctica profesional</a:t>
            </a:r>
            <a:r>
              <a:rPr lang="es-ES" sz="1200" b="1" dirty="0">
                <a:solidFill>
                  <a:schemeClr val="bg1">
                    <a:lumMod val="65000"/>
                  </a:schemeClr>
                </a:solidFill>
              </a:rPr>
              <a:t>. Madrid: Síntesis.</a:t>
            </a:r>
            <a:endParaRPr lang="eu-ES" sz="1200" b="1" dirty="0">
              <a:solidFill>
                <a:schemeClr val="bg1">
                  <a:lumMod val="65000"/>
                </a:schemeClr>
              </a:solidFill>
            </a:endParaRPr>
          </a:p>
        </p:txBody>
      </p:sp>
      <p:pic>
        <p:nvPicPr>
          <p:cNvPr id="7"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B) Realización</a:t>
            </a:r>
            <a:endParaRPr lang="es-ES" dirty="0" smtClean="0"/>
          </a:p>
        </p:txBody>
      </p:sp>
      <p:sp>
        <p:nvSpPr>
          <p:cNvPr id="36867" name="2 Subtítulo"/>
          <p:cNvSpPr>
            <a:spLocks noGrp="1"/>
          </p:cNvSpPr>
          <p:nvPr>
            <p:ph idx="1"/>
          </p:nvPr>
        </p:nvSpPr>
        <p:spPr/>
        <p:txBody>
          <a:bodyPr/>
          <a:lstStyle/>
          <a:p>
            <a:pPr marL="0" indent="4763" algn="just">
              <a:buNone/>
            </a:pPr>
            <a:r>
              <a:rPr lang="es-ES" sz="2400" b="1" dirty="0"/>
              <a:t>Tácticas</a:t>
            </a:r>
          </a:p>
          <a:p>
            <a:pPr marL="177800" indent="354013" algn="just">
              <a:buFont typeface="Calibri" pitchFamily="34" charset="0"/>
              <a:buAutoNum type="alphaLcParenR" startAt="2"/>
            </a:pPr>
            <a:r>
              <a:rPr lang="es-ES" sz="2000" b="1" i="1" dirty="0" smtClean="0"/>
              <a:t>Tácticas del entrevistador en la situación de entrevista (Valles)</a:t>
            </a:r>
            <a:endParaRPr lang="es-ES" sz="2000" dirty="0" smtClean="0"/>
          </a:p>
          <a:p>
            <a:pPr marL="577850" lvl="1" indent="354013" algn="just">
              <a:buFont typeface="Calibri" pitchFamily="34" charset="0"/>
              <a:buAutoNum type="arabicPeriod" startAt="3"/>
            </a:pPr>
            <a:r>
              <a:rPr lang="es-ES" sz="1800" b="1" dirty="0" smtClean="0"/>
              <a:t>La táctica de reafirmar o repetir.</a:t>
            </a:r>
            <a:r>
              <a:rPr lang="es-ES" sz="1800" dirty="0" smtClean="0"/>
              <a:t> (…). Consiste básicamente, en obtener información adicional mediante la repetición de expresiones manifestadas por el entrevistado, pero sin formular una pregunta directa. De este modo, el entrevistador invita al sujeto a que prosiga la elaboración de sus manifestaciones, además de indicarle que le entiende y le sigue con interés. </a:t>
            </a:r>
          </a:p>
        </p:txBody>
      </p:sp>
      <p:pic>
        <p:nvPicPr>
          <p:cNvPr id="36869"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8" name="7 CuadroTexto"/>
          <p:cNvSpPr txBox="1"/>
          <p:nvPr/>
        </p:nvSpPr>
        <p:spPr>
          <a:xfrm>
            <a:off x="2006600" y="5827713"/>
            <a:ext cx="6048375" cy="461962"/>
          </a:xfrm>
          <a:prstGeom prst="rect">
            <a:avLst/>
          </a:prstGeom>
          <a:noFill/>
        </p:spPr>
        <p:txBody>
          <a:bodyPr>
            <a:spAutoFit/>
          </a:bodyPr>
          <a:lstStyle/>
          <a:p>
            <a:pPr algn="r">
              <a:defRPr/>
            </a:pPr>
            <a:r>
              <a:rPr lang="es-ES" sz="1200" b="1" dirty="0">
                <a:solidFill>
                  <a:schemeClr val="bg1">
                    <a:lumMod val="65000"/>
                  </a:schemeClr>
                </a:solidFill>
              </a:rPr>
              <a:t>Valles, M. S. (2003). </a:t>
            </a:r>
            <a:r>
              <a:rPr lang="es-ES" sz="1200" b="1" i="1" dirty="0">
                <a:solidFill>
                  <a:schemeClr val="bg1">
                    <a:lumMod val="65000"/>
                  </a:schemeClr>
                </a:solidFill>
              </a:rPr>
              <a:t>Técnicas cualitativas de investigación social: reflexión metodológica y práctica profesional</a:t>
            </a:r>
            <a:r>
              <a:rPr lang="es-ES" sz="1200" b="1" dirty="0">
                <a:solidFill>
                  <a:schemeClr val="bg1">
                    <a:lumMod val="65000"/>
                  </a:schemeClr>
                </a:solidFill>
              </a:rPr>
              <a:t>. Madrid: Síntesis.</a:t>
            </a:r>
            <a:endParaRPr lang="eu-ES" sz="1200" b="1" dirty="0">
              <a:solidFill>
                <a:schemeClr val="bg1">
                  <a:lumMod val="65000"/>
                </a:schemeClr>
              </a:solidFill>
            </a:endParaRPr>
          </a:p>
        </p:txBody>
      </p:sp>
      <p:pic>
        <p:nvPicPr>
          <p:cNvPr id="7"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B) Realización</a:t>
            </a:r>
            <a:endParaRPr lang="es-ES" dirty="0" smtClean="0"/>
          </a:p>
        </p:txBody>
      </p:sp>
      <p:sp>
        <p:nvSpPr>
          <p:cNvPr id="37891" name="2 Subtítulo"/>
          <p:cNvSpPr>
            <a:spLocks noGrp="1"/>
          </p:cNvSpPr>
          <p:nvPr>
            <p:ph idx="1"/>
          </p:nvPr>
        </p:nvSpPr>
        <p:spPr/>
        <p:txBody>
          <a:bodyPr/>
          <a:lstStyle/>
          <a:p>
            <a:pPr marL="0" indent="4763" algn="just">
              <a:buNone/>
            </a:pPr>
            <a:r>
              <a:rPr lang="es-ES" sz="2400" b="1" dirty="0" smtClean="0"/>
              <a:t>Tácticas</a:t>
            </a:r>
            <a:endParaRPr lang="es-ES" sz="2000" b="1" i="1" dirty="0" smtClean="0"/>
          </a:p>
          <a:p>
            <a:pPr marL="177800" indent="354013" algn="just">
              <a:buFont typeface="Calibri" pitchFamily="34" charset="0"/>
              <a:buAutoNum type="alphaLcParenR" startAt="2"/>
            </a:pPr>
            <a:r>
              <a:rPr lang="es-ES" sz="2000" b="1" i="1" dirty="0" smtClean="0"/>
              <a:t>Tácticas del entrevistador en la situación de entrevista (Valles)</a:t>
            </a:r>
            <a:endParaRPr lang="es-ES" sz="2000" dirty="0" smtClean="0"/>
          </a:p>
          <a:p>
            <a:pPr marL="577850" lvl="1" indent="354013" algn="just">
              <a:buFont typeface="Calibri" pitchFamily="34" charset="0"/>
              <a:buAutoNum type="arabicPeriod" startAt="4"/>
            </a:pPr>
            <a:r>
              <a:rPr lang="es-ES" sz="1800" b="1" dirty="0" smtClean="0"/>
              <a:t>Tácticas de recapitulación. </a:t>
            </a:r>
            <a:r>
              <a:rPr lang="es-ES" sz="1800" dirty="0" smtClean="0"/>
              <a:t>Se trata, en realidad, de una forma de “elaboración retrospectiva”, que consiste en invitar al entrevistado a relatar de nuevo alguna trayectoria de su vida, organizada cronológicamente. Hay una tendencia a ofrecer mayor elaboración en el segundo relato y ello puede ahorrarnos el uso de otras táctica más repetitivas; de numerosas preguntas y de otras tantas interrupciones. </a:t>
            </a:r>
          </a:p>
        </p:txBody>
      </p:sp>
      <p:pic>
        <p:nvPicPr>
          <p:cNvPr id="37893"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8" name="7 CuadroTexto"/>
          <p:cNvSpPr txBox="1"/>
          <p:nvPr/>
        </p:nvSpPr>
        <p:spPr>
          <a:xfrm>
            <a:off x="2006600" y="5827713"/>
            <a:ext cx="6048375" cy="461962"/>
          </a:xfrm>
          <a:prstGeom prst="rect">
            <a:avLst/>
          </a:prstGeom>
          <a:noFill/>
        </p:spPr>
        <p:txBody>
          <a:bodyPr>
            <a:spAutoFit/>
          </a:bodyPr>
          <a:lstStyle/>
          <a:p>
            <a:pPr algn="r">
              <a:defRPr/>
            </a:pPr>
            <a:r>
              <a:rPr lang="es-ES" sz="1200" b="1" dirty="0">
                <a:solidFill>
                  <a:schemeClr val="bg1">
                    <a:lumMod val="65000"/>
                  </a:schemeClr>
                </a:solidFill>
              </a:rPr>
              <a:t>Valles, M. S. (2003). </a:t>
            </a:r>
            <a:r>
              <a:rPr lang="es-ES" sz="1200" b="1" i="1" dirty="0">
                <a:solidFill>
                  <a:schemeClr val="bg1">
                    <a:lumMod val="65000"/>
                  </a:schemeClr>
                </a:solidFill>
              </a:rPr>
              <a:t>Técnicas cualitativas de investigación social: reflexión metodológica y práctica profesional</a:t>
            </a:r>
            <a:r>
              <a:rPr lang="es-ES" sz="1200" b="1" dirty="0">
                <a:solidFill>
                  <a:schemeClr val="bg1">
                    <a:lumMod val="65000"/>
                  </a:schemeClr>
                </a:solidFill>
              </a:rPr>
              <a:t>. Madrid: Síntesis.</a:t>
            </a:r>
            <a:endParaRPr lang="eu-ES" sz="1200" b="1" dirty="0">
              <a:solidFill>
                <a:schemeClr val="bg1">
                  <a:lumMod val="65000"/>
                </a:schemeClr>
              </a:solidFill>
            </a:endParaRPr>
          </a:p>
        </p:txBody>
      </p:sp>
      <p:pic>
        <p:nvPicPr>
          <p:cNvPr id="7"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B) Realización</a:t>
            </a:r>
            <a:endParaRPr lang="es-ES" dirty="0" smtClean="0"/>
          </a:p>
        </p:txBody>
      </p:sp>
      <p:sp>
        <p:nvSpPr>
          <p:cNvPr id="38915" name="2 Subtítulo"/>
          <p:cNvSpPr>
            <a:spLocks noGrp="1"/>
          </p:cNvSpPr>
          <p:nvPr>
            <p:ph idx="1"/>
          </p:nvPr>
        </p:nvSpPr>
        <p:spPr/>
        <p:txBody>
          <a:bodyPr/>
          <a:lstStyle/>
          <a:p>
            <a:pPr marL="0" indent="4763" algn="just">
              <a:buNone/>
            </a:pPr>
            <a:r>
              <a:rPr lang="es-ES" sz="2400" b="1" dirty="0"/>
              <a:t>Tácticas</a:t>
            </a:r>
          </a:p>
          <a:p>
            <a:pPr marL="177800" indent="354013" algn="just">
              <a:buFont typeface="Calibri" pitchFamily="34" charset="0"/>
              <a:buAutoNum type="alphaLcParenR" startAt="2"/>
            </a:pPr>
            <a:r>
              <a:rPr lang="es-ES" sz="2000" b="1" i="1" dirty="0" smtClean="0"/>
              <a:t>Tácticas del entrevistador en la situación de entrevista (Valles)</a:t>
            </a:r>
            <a:endParaRPr lang="es-ES" sz="2000" dirty="0" smtClean="0"/>
          </a:p>
          <a:p>
            <a:pPr marL="577850" lvl="1" indent="354013" algn="just">
              <a:buFont typeface="Calibri" pitchFamily="34" charset="0"/>
              <a:buAutoNum type="arabicPeriod" startAt="5"/>
            </a:pPr>
            <a:r>
              <a:rPr lang="es-ES" sz="1800" b="1" dirty="0" smtClean="0"/>
              <a:t>Tácticas de aclaración. </a:t>
            </a:r>
            <a:r>
              <a:rPr lang="es-ES" sz="1800" dirty="0" smtClean="0"/>
              <a:t>La táctica de pedir aclaración suele adoptar varias formas. Por un lado, el entrevistador puede solicitar al entrevistado una secuencia de sucesos más detallada, empezando en un determinado momento del relato que acaba de referir: “¿qué ocurrió justo después de aquel…?” O bien pedir un mayor detalle sobre un aspecto concreto: “¿cómo te diste cuenta de…?”, “por qué pensaste…?” Generalmente, la aclaración será necesaria después de que las </a:t>
            </a:r>
            <a:r>
              <a:rPr lang="es-ES" sz="1800" i="1" dirty="0" smtClean="0"/>
              <a:t>tácticas de elaboración </a:t>
            </a:r>
            <a:r>
              <a:rPr lang="es-ES" sz="1800" dirty="0" smtClean="0"/>
              <a:t>alcancen un punto muerto.</a:t>
            </a:r>
          </a:p>
        </p:txBody>
      </p:sp>
      <p:pic>
        <p:nvPicPr>
          <p:cNvPr id="38917"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8" name="7 CuadroTexto"/>
          <p:cNvSpPr txBox="1"/>
          <p:nvPr/>
        </p:nvSpPr>
        <p:spPr>
          <a:xfrm>
            <a:off x="2006600" y="5827713"/>
            <a:ext cx="6048375" cy="461962"/>
          </a:xfrm>
          <a:prstGeom prst="rect">
            <a:avLst/>
          </a:prstGeom>
          <a:noFill/>
        </p:spPr>
        <p:txBody>
          <a:bodyPr>
            <a:spAutoFit/>
          </a:bodyPr>
          <a:lstStyle/>
          <a:p>
            <a:pPr algn="r">
              <a:defRPr/>
            </a:pPr>
            <a:r>
              <a:rPr lang="es-ES" sz="1200" b="1" dirty="0">
                <a:solidFill>
                  <a:schemeClr val="bg1">
                    <a:lumMod val="65000"/>
                  </a:schemeClr>
                </a:solidFill>
              </a:rPr>
              <a:t>Valles, M. S. (2003). </a:t>
            </a:r>
            <a:r>
              <a:rPr lang="es-ES" sz="1200" b="1" i="1" dirty="0">
                <a:solidFill>
                  <a:schemeClr val="bg1">
                    <a:lumMod val="65000"/>
                  </a:schemeClr>
                </a:solidFill>
              </a:rPr>
              <a:t>Técnicas cualitativas de investigación social: reflexión metodológica y práctica profesional</a:t>
            </a:r>
            <a:r>
              <a:rPr lang="es-ES" sz="1200" b="1" dirty="0">
                <a:solidFill>
                  <a:schemeClr val="bg1">
                    <a:lumMod val="65000"/>
                  </a:schemeClr>
                </a:solidFill>
              </a:rPr>
              <a:t>. Madrid: Síntesis.</a:t>
            </a:r>
            <a:endParaRPr lang="eu-ES" sz="1200" b="1" dirty="0">
              <a:solidFill>
                <a:schemeClr val="bg1">
                  <a:lumMod val="65000"/>
                </a:schemeClr>
              </a:solidFill>
            </a:endParaRPr>
          </a:p>
        </p:txBody>
      </p:sp>
      <p:pic>
        <p:nvPicPr>
          <p:cNvPr id="7"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B) Realización</a:t>
            </a:r>
            <a:endParaRPr lang="es-ES" dirty="0" smtClean="0"/>
          </a:p>
        </p:txBody>
      </p:sp>
      <p:sp>
        <p:nvSpPr>
          <p:cNvPr id="39939" name="2 Subtítulo"/>
          <p:cNvSpPr>
            <a:spLocks noGrp="1"/>
          </p:cNvSpPr>
          <p:nvPr>
            <p:ph idx="1"/>
          </p:nvPr>
        </p:nvSpPr>
        <p:spPr/>
        <p:txBody>
          <a:bodyPr/>
          <a:lstStyle/>
          <a:p>
            <a:pPr marL="0" indent="4763" algn="just">
              <a:buNone/>
            </a:pPr>
            <a:r>
              <a:rPr lang="es-ES" sz="2400" b="1" dirty="0"/>
              <a:t>Tácticas</a:t>
            </a:r>
          </a:p>
          <a:p>
            <a:pPr marL="177800" indent="354013" algn="just">
              <a:buFont typeface="Calibri" pitchFamily="34" charset="0"/>
              <a:buAutoNum type="alphaLcParenR" startAt="2"/>
            </a:pPr>
            <a:r>
              <a:rPr lang="es-ES" sz="2000" b="1" i="1" dirty="0" smtClean="0"/>
              <a:t>Tácticas del entrevistador en la situación de entrevista (Valles)</a:t>
            </a:r>
            <a:endParaRPr lang="es-ES" sz="2000" dirty="0" smtClean="0"/>
          </a:p>
          <a:p>
            <a:pPr marL="577850" lvl="1" indent="354013" algn="just">
              <a:buFont typeface="Calibri" pitchFamily="34" charset="0"/>
              <a:buAutoNum type="arabicPeriod" startAt="6"/>
            </a:pPr>
            <a:r>
              <a:rPr lang="es-ES" sz="1800" b="1" dirty="0" smtClean="0"/>
              <a:t>La táctica de cambiar de tema.</a:t>
            </a:r>
            <a:r>
              <a:rPr lang="es-ES" sz="1800" dirty="0" smtClean="0"/>
              <a:t> (…). Aunque suele tratarse de preguntas que el entrevistador no tiene más remedio que lanzar para cubrir los temas no tratados aún, cabe la posibilidad de que se adopte esta iniciativa para soslayar un asunto delicado que oprima al entrevistador. Para </a:t>
            </a:r>
            <a:r>
              <a:rPr lang="es-ES" sz="1800" dirty="0" err="1" smtClean="0"/>
              <a:t>Merton</a:t>
            </a:r>
            <a:r>
              <a:rPr lang="es-ES" sz="1800" dirty="0" smtClean="0"/>
              <a:t> y Kendall (1946) lo ideal es que no haya necesidad de recurrir a estas preguntas, y que el entrevistador sea capaz de aprovechar las oportunidades de transición a nuevos temas. </a:t>
            </a:r>
          </a:p>
        </p:txBody>
      </p:sp>
      <p:pic>
        <p:nvPicPr>
          <p:cNvPr id="3994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8" name="7 CuadroTexto"/>
          <p:cNvSpPr txBox="1"/>
          <p:nvPr/>
        </p:nvSpPr>
        <p:spPr>
          <a:xfrm>
            <a:off x="2006600" y="5827713"/>
            <a:ext cx="6048375" cy="461962"/>
          </a:xfrm>
          <a:prstGeom prst="rect">
            <a:avLst/>
          </a:prstGeom>
          <a:noFill/>
        </p:spPr>
        <p:txBody>
          <a:bodyPr>
            <a:spAutoFit/>
          </a:bodyPr>
          <a:lstStyle/>
          <a:p>
            <a:pPr algn="r">
              <a:defRPr/>
            </a:pPr>
            <a:r>
              <a:rPr lang="es-ES" sz="1200" b="1" dirty="0">
                <a:solidFill>
                  <a:schemeClr val="bg1">
                    <a:lumMod val="65000"/>
                  </a:schemeClr>
                </a:solidFill>
              </a:rPr>
              <a:t>Valles, M. S. (2003). </a:t>
            </a:r>
            <a:r>
              <a:rPr lang="es-ES" sz="1200" b="1" i="1" dirty="0">
                <a:solidFill>
                  <a:schemeClr val="bg1">
                    <a:lumMod val="65000"/>
                  </a:schemeClr>
                </a:solidFill>
              </a:rPr>
              <a:t>Técnicas cualitativas de investigación social: reflexión metodológica y práctica profesional</a:t>
            </a:r>
            <a:r>
              <a:rPr lang="es-ES" sz="1200" b="1" dirty="0">
                <a:solidFill>
                  <a:schemeClr val="bg1">
                    <a:lumMod val="65000"/>
                  </a:schemeClr>
                </a:solidFill>
              </a:rPr>
              <a:t>. Madrid: Síntesis.</a:t>
            </a:r>
            <a:endParaRPr lang="eu-ES" sz="1200" b="1" dirty="0">
              <a:solidFill>
                <a:schemeClr val="bg1">
                  <a:lumMod val="65000"/>
                </a:schemeClr>
              </a:solidFill>
            </a:endParaRPr>
          </a:p>
        </p:txBody>
      </p:sp>
      <p:pic>
        <p:nvPicPr>
          <p:cNvPr id="7"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B) Realización</a:t>
            </a:r>
            <a:endParaRPr lang="es-ES" dirty="0" smtClean="0"/>
          </a:p>
        </p:txBody>
      </p:sp>
      <p:sp>
        <p:nvSpPr>
          <p:cNvPr id="40963" name="2 Subtítulo"/>
          <p:cNvSpPr>
            <a:spLocks noGrp="1"/>
          </p:cNvSpPr>
          <p:nvPr>
            <p:ph idx="1"/>
          </p:nvPr>
        </p:nvSpPr>
        <p:spPr/>
        <p:txBody>
          <a:bodyPr/>
          <a:lstStyle/>
          <a:p>
            <a:pPr marL="0" indent="4763" algn="just">
              <a:buNone/>
            </a:pPr>
            <a:r>
              <a:rPr lang="es-ES" sz="2400" b="1" dirty="0"/>
              <a:t>Tácticas</a:t>
            </a:r>
          </a:p>
          <a:p>
            <a:pPr marL="177800" indent="354013" algn="just">
              <a:buFont typeface="Calibri" pitchFamily="34" charset="0"/>
              <a:buAutoNum type="alphaLcParenR" startAt="2"/>
            </a:pPr>
            <a:r>
              <a:rPr lang="es-ES" sz="2000" b="1" i="1" dirty="0" smtClean="0"/>
              <a:t>Tácticas del entrevistador en la situación de entrevista (Valles)</a:t>
            </a:r>
            <a:endParaRPr lang="es-ES" sz="2000" dirty="0" smtClean="0"/>
          </a:p>
          <a:p>
            <a:pPr marL="577850" lvl="1" indent="354013" algn="just">
              <a:buFont typeface="Calibri" pitchFamily="34" charset="0"/>
              <a:buAutoNum type="arabicPeriod" startAt="7"/>
            </a:pPr>
            <a:r>
              <a:rPr lang="es-ES" sz="1800" b="1" dirty="0" smtClean="0"/>
              <a:t>La post-entrevista.</a:t>
            </a:r>
            <a:r>
              <a:rPr lang="es-ES" sz="1800" dirty="0" smtClean="0"/>
              <a:t> Se trata, como su nombre indica, de una prolongación del encuentro entrevistador-entrevistado en el que se da por concluida la entrevista formal, y se produce una cierta redefinición de la situación y de los roles respectivos. Este apéndice de entrevista, </a:t>
            </a:r>
            <a:r>
              <a:rPr lang="es-ES" sz="1800" i="1" dirty="0" smtClean="0"/>
              <a:t>a micrófono cerrado</a:t>
            </a:r>
            <a:r>
              <a:rPr lang="es-ES" sz="1800" dirty="0" smtClean="0"/>
              <a:t>, puede cumplir algunas funciones muy interesantes:</a:t>
            </a:r>
          </a:p>
          <a:p>
            <a:pPr marL="982663" lvl="2" indent="-177800" algn="just"/>
            <a:r>
              <a:rPr lang="es-ES" sz="1600" dirty="0" smtClean="0"/>
              <a:t>Puede aprovecharse para convidar al entrevistado o hablar amigablemente, para que guarde un buen recuerdo y no desanime a otros posibles entrevistados. </a:t>
            </a:r>
          </a:p>
          <a:p>
            <a:pPr marL="982663" lvl="2" indent="-177800" algn="just"/>
            <a:r>
              <a:rPr lang="es-ES" sz="1600" dirty="0" smtClean="0"/>
              <a:t>Constituye una oportunidad extraordinaria para recoger o detectar algún tipo de información que el entrevistado se ha guardado durante la entrevista. </a:t>
            </a:r>
          </a:p>
        </p:txBody>
      </p:sp>
      <p:pic>
        <p:nvPicPr>
          <p:cNvPr id="40965"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8" name="7 CuadroTexto"/>
          <p:cNvSpPr txBox="1"/>
          <p:nvPr/>
        </p:nvSpPr>
        <p:spPr>
          <a:xfrm>
            <a:off x="2006600" y="5827713"/>
            <a:ext cx="6048375" cy="461962"/>
          </a:xfrm>
          <a:prstGeom prst="rect">
            <a:avLst/>
          </a:prstGeom>
          <a:noFill/>
        </p:spPr>
        <p:txBody>
          <a:bodyPr>
            <a:spAutoFit/>
          </a:bodyPr>
          <a:lstStyle/>
          <a:p>
            <a:pPr algn="r">
              <a:defRPr/>
            </a:pPr>
            <a:r>
              <a:rPr lang="es-ES" sz="1200" b="1" dirty="0">
                <a:solidFill>
                  <a:schemeClr val="bg1">
                    <a:lumMod val="65000"/>
                  </a:schemeClr>
                </a:solidFill>
              </a:rPr>
              <a:t>Valles, M. S. (2003). </a:t>
            </a:r>
            <a:r>
              <a:rPr lang="es-ES" sz="1200" b="1" i="1" dirty="0">
                <a:solidFill>
                  <a:schemeClr val="bg1">
                    <a:lumMod val="65000"/>
                  </a:schemeClr>
                </a:solidFill>
              </a:rPr>
              <a:t>Técnicas cualitativas de investigación social: reflexión metodológica y práctica profesional</a:t>
            </a:r>
            <a:r>
              <a:rPr lang="es-ES" sz="1200" b="1" dirty="0">
                <a:solidFill>
                  <a:schemeClr val="bg1">
                    <a:lumMod val="65000"/>
                  </a:schemeClr>
                </a:solidFill>
              </a:rPr>
              <a:t>. Madrid: Síntesis.</a:t>
            </a:r>
            <a:endParaRPr lang="eu-ES" sz="1200" b="1" dirty="0">
              <a:solidFill>
                <a:schemeClr val="bg1">
                  <a:lumMod val="65000"/>
                </a:schemeClr>
              </a:solidFill>
            </a:endParaRPr>
          </a:p>
        </p:txBody>
      </p:sp>
      <p:pic>
        <p:nvPicPr>
          <p:cNvPr id="7"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B) Realización</a:t>
            </a:r>
            <a:endParaRPr lang="es-ES" dirty="0" smtClean="0"/>
          </a:p>
        </p:txBody>
      </p:sp>
      <p:sp>
        <p:nvSpPr>
          <p:cNvPr id="31747" name="2 Subtítulo"/>
          <p:cNvSpPr>
            <a:spLocks noGrp="1"/>
          </p:cNvSpPr>
          <p:nvPr>
            <p:ph idx="1"/>
          </p:nvPr>
        </p:nvSpPr>
        <p:spPr/>
        <p:txBody>
          <a:bodyPr/>
          <a:lstStyle/>
          <a:p>
            <a:pPr marL="0" indent="0" algn="just">
              <a:buFont typeface="Arial" charset="0"/>
              <a:buNone/>
              <a:defRPr/>
            </a:pPr>
            <a:r>
              <a:rPr lang="es-ES" sz="2400" b="1" dirty="0"/>
              <a:t>Controles</a:t>
            </a:r>
          </a:p>
          <a:p>
            <a:pPr marL="177800" indent="0" algn="just">
              <a:buFont typeface="Arial" charset="0"/>
              <a:buNone/>
              <a:defRPr/>
            </a:pPr>
            <a:r>
              <a:rPr lang="es-ES" sz="2000" dirty="0" smtClean="0"/>
              <a:t>A diferencia del observador, </a:t>
            </a:r>
            <a:r>
              <a:rPr lang="es-ES" sz="2000" b="1" i="1" dirty="0" smtClean="0"/>
              <a:t>el entrevistador capta toda su información de forma vicaria</a:t>
            </a:r>
            <a:r>
              <a:rPr lang="es-ES" sz="2000" dirty="0" smtClean="0"/>
              <a:t>, mediatizada por la comunicación del entrevistado. Es por esto por lo que el investigador, aún admitida la buena voluntad y la colaboración del investigado, </a:t>
            </a:r>
            <a:r>
              <a:rPr lang="es-ES" sz="2000" b="1" dirty="0" smtClean="0"/>
              <a:t>debe aplicar algún tipo de control a la información recibida</a:t>
            </a:r>
            <a:r>
              <a:rPr lang="es-ES" sz="2000" dirty="0" smtClean="0"/>
              <a:t>.</a:t>
            </a:r>
          </a:p>
          <a:p>
            <a:pPr marL="577850" lvl="1" indent="354013" algn="just">
              <a:defRPr/>
            </a:pPr>
            <a:r>
              <a:rPr lang="es-ES" sz="2400" dirty="0" smtClean="0"/>
              <a:t>Citas y datos descriptivos</a:t>
            </a:r>
          </a:p>
          <a:p>
            <a:pPr marL="577850" lvl="1" indent="354013" algn="just">
              <a:defRPr/>
            </a:pPr>
            <a:r>
              <a:rPr lang="es-ES" sz="2400" dirty="0" smtClean="0"/>
              <a:t>Inconsistencias y Ambigüedades</a:t>
            </a:r>
          </a:p>
          <a:p>
            <a:pPr marL="577850" lvl="1" indent="354013" algn="just">
              <a:defRPr/>
            </a:pPr>
            <a:r>
              <a:rPr lang="es-ES" sz="2400" dirty="0" smtClean="0"/>
              <a:t>Idealizaciones y fugas</a:t>
            </a:r>
          </a:p>
          <a:p>
            <a:pPr marL="577850" lvl="1" indent="354013" algn="just">
              <a:defRPr/>
            </a:pPr>
            <a:r>
              <a:rPr lang="es-ES" sz="2400" dirty="0" smtClean="0"/>
              <a:t>El desinterés y el cansancio</a:t>
            </a:r>
          </a:p>
          <a:p>
            <a:pPr marL="577850" lvl="1" indent="354013" algn="just">
              <a:defRPr/>
            </a:pPr>
            <a:r>
              <a:rPr lang="es-ES" sz="2400" dirty="0" smtClean="0"/>
              <a:t>El sentido común</a:t>
            </a:r>
          </a:p>
          <a:p>
            <a:pPr marL="577850" lvl="1" indent="354013" algn="just">
              <a:defRPr/>
            </a:pPr>
            <a:endParaRPr lang="es-ES" sz="2400" dirty="0" smtClean="0"/>
          </a:p>
          <a:p>
            <a:pPr marL="577850" lvl="1" indent="354013" algn="just">
              <a:buFont typeface="Arial" charset="0"/>
              <a:buNone/>
              <a:defRPr/>
            </a:pPr>
            <a:endParaRPr lang="es-ES" sz="2400" dirty="0" smtClean="0"/>
          </a:p>
          <a:p>
            <a:pPr marL="177800" indent="354013" algn="just">
              <a:buFont typeface="Arial" charset="0"/>
              <a:buNone/>
              <a:defRPr/>
            </a:pPr>
            <a:endParaRPr lang="es-ES" sz="2000" b="1" i="1" dirty="0" smtClean="0"/>
          </a:p>
        </p:txBody>
      </p:sp>
      <p:pic>
        <p:nvPicPr>
          <p:cNvPr id="41989"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7" name="6 CuadroTexto"/>
          <p:cNvSpPr txBox="1"/>
          <p:nvPr/>
        </p:nvSpPr>
        <p:spPr>
          <a:xfrm>
            <a:off x="2528888" y="5635625"/>
            <a:ext cx="6048375" cy="461963"/>
          </a:xfrm>
          <a:prstGeom prst="rect">
            <a:avLst/>
          </a:prstGeom>
          <a:noFill/>
        </p:spPr>
        <p:txBody>
          <a:bodyPr>
            <a:spAutoFit/>
          </a:bodyPr>
          <a:lstStyle/>
          <a:p>
            <a:pPr algn="r">
              <a:defRPr/>
            </a:pPr>
            <a:r>
              <a:rPr lang="es-ES" sz="1200" b="1" dirty="0">
                <a:solidFill>
                  <a:schemeClr val="bg1">
                    <a:lumMod val="65000"/>
                  </a:schemeClr>
                </a:solidFill>
              </a:rPr>
              <a:t>Ruiz </a:t>
            </a:r>
            <a:r>
              <a:rPr lang="es-ES" sz="1200" b="1" dirty="0" err="1">
                <a:solidFill>
                  <a:schemeClr val="bg1">
                    <a:lumMod val="65000"/>
                  </a:schemeClr>
                </a:solidFill>
              </a:rPr>
              <a:t>Olabuenaga</a:t>
            </a:r>
            <a:r>
              <a:rPr lang="es-ES" sz="1200" b="1" dirty="0">
                <a:solidFill>
                  <a:schemeClr val="bg1">
                    <a:lumMod val="65000"/>
                  </a:schemeClr>
                </a:solidFill>
              </a:rPr>
              <a:t>, J. I. e </a:t>
            </a:r>
            <a:r>
              <a:rPr lang="es-ES" sz="1200" b="1" dirty="0" err="1">
                <a:solidFill>
                  <a:schemeClr val="bg1">
                    <a:lumMod val="65000"/>
                  </a:schemeClr>
                </a:solidFill>
              </a:rPr>
              <a:t>Ispizua</a:t>
            </a:r>
            <a:r>
              <a:rPr lang="es-ES" sz="1200" b="1" dirty="0">
                <a:solidFill>
                  <a:schemeClr val="bg1">
                    <a:lumMod val="65000"/>
                  </a:schemeClr>
                </a:solidFill>
              </a:rPr>
              <a:t>, M. A. (1989). </a:t>
            </a:r>
            <a:r>
              <a:rPr lang="es-ES" sz="1200" b="1" i="1" dirty="0">
                <a:solidFill>
                  <a:schemeClr val="bg1">
                    <a:lumMod val="65000"/>
                  </a:schemeClr>
                </a:solidFill>
              </a:rPr>
              <a:t>La Descodificación de la vida cotidiana : métodos de investigación cualitativa</a:t>
            </a:r>
            <a:r>
              <a:rPr lang="es-ES" sz="1200" b="1" dirty="0">
                <a:solidFill>
                  <a:schemeClr val="bg1">
                    <a:lumMod val="65000"/>
                  </a:schemeClr>
                </a:solidFill>
              </a:rPr>
              <a:t>. Bilbao: Universidad de Deusto.</a:t>
            </a:r>
            <a:endParaRPr lang="eu-ES" sz="1200" b="1" dirty="0">
              <a:solidFill>
                <a:schemeClr val="bg1">
                  <a:lumMod val="65000"/>
                </a:schemeClr>
              </a:solidFill>
            </a:endParaRPr>
          </a:p>
        </p:txBody>
      </p:sp>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a:bodyPr>
          <a:lstStyle/>
          <a:p>
            <a:pPr algn="l" eaLnBrk="1" hangingPunct="1"/>
            <a:r>
              <a:rPr lang="es-ES" dirty="0" smtClean="0">
                <a:solidFill>
                  <a:schemeClr val="bg1">
                    <a:lumMod val="85000"/>
                  </a:schemeClr>
                </a:solidFill>
              </a:rPr>
              <a:t>0.Presentación</a:t>
            </a:r>
            <a:r>
              <a:rPr lang="es-ES" dirty="0">
                <a:solidFill>
                  <a:schemeClr val="bg1"/>
                </a:solidFill>
              </a:rPr>
              <a:t> </a:t>
            </a:r>
            <a:r>
              <a:rPr lang="es-ES" b="1" dirty="0" smtClean="0">
                <a:solidFill>
                  <a:srgbClr val="FF0000"/>
                </a:solidFill>
              </a:rPr>
              <a:t>¿Pero Quién Soy?</a:t>
            </a:r>
          </a:p>
        </p:txBody>
      </p:sp>
      <p:sp>
        <p:nvSpPr>
          <p:cNvPr id="4099" name="2 Subtítulo"/>
          <p:cNvSpPr>
            <a:spLocks noGrp="1"/>
          </p:cNvSpPr>
          <p:nvPr>
            <p:ph idx="1"/>
          </p:nvPr>
        </p:nvSpPr>
        <p:spPr/>
        <p:txBody>
          <a:bodyPr/>
          <a:lstStyle/>
          <a:p>
            <a:pPr algn="just"/>
            <a:r>
              <a:rPr lang="es-ES" dirty="0" smtClean="0"/>
              <a:t>Juan Aldaz Arregui</a:t>
            </a:r>
          </a:p>
          <a:p>
            <a:pPr lvl="1" algn="just"/>
            <a:r>
              <a:rPr lang="es-ES" dirty="0" smtClean="0">
                <a:solidFill>
                  <a:schemeClr val="bg1">
                    <a:lumMod val="85000"/>
                  </a:schemeClr>
                </a:solidFill>
              </a:rPr>
              <a:t>Nací en 1979 en Donosita / San Sebastián donde resido actualmente</a:t>
            </a:r>
          </a:p>
          <a:p>
            <a:pPr lvl="1" algn="just"/>
            <a:r>
              <a:rPr lang="es-ES" dirty="0" smtClean="0">
                <a:solidFill>
                  <a:schemeClr val="bg1">
                    <a:lumMod val="85000"/>
                  </a:schemeClr>
                </a:solidFill>
              </a:rPr>
              <a:t>Estoy casado y tengo un hijo</a:t>
            </a:r>
          </a:p>
          <a:p>
            <a:pPr lvl="1" algn="just"/>
            <a:r>
              <a:rPr lang="es-ES" dirty="0" smtClean="0">
                <a:solidFill>
                  <a:schemeClr val="bg1">
                    <a:lumMod val="85000"/>
                  </a:schemeClr>
                </a:solidFill>
              </a:rPr>
              <a:t>Me gusta viajar </a:t>
            </a:r>
          </a:p>
          <a:p>
            <a:pPr lvl="1" algn="just"/>
            <a:r>
              <a:rPr lang="es-ES" dirty="0" smtClean="0">
                <a:solidFill>
                  <a:schemeClr val="bg1">
                    <a:lumMod val="85000"/>
                  </a:schemeClr>
                </a:solidFill>
              </a:rPr>
              <a:t>Me encanta leer de todo</a:t>
            </a:r>
          </a:p>
          <a:p>
            <a:pPr lvl="1" algn="just"/>
            <a:r>
              <a:rPr lang="es-ES" dirty="0" smtClean="0">
                <a:solidFill>
                  <a:schemeClr val="bg1">
                    <a:lumMod val="85000"/>
                  </a:schemeClr>
                </a:solidFill>
              </a:rPr>
              <a:t>…</a:t>
            </a:r>
          </a:p>
          <a:p>
            <a:pPr lvl="1" algn="just"/>
            <a:endParaRPr lang="es-ES" dirty="0" smtClean="0"/>
          </a:p>
          <a:p>
            <a:pPr lvl="1" algn="just"/>
            <a:endParaRPr lang="es-ES" dirty="0" smtClean="0"/>
          </a:p>
          <a:p>
            <a:pPr lvl="1" algn="just"/>
            <a:endParaRPr lang="es-ES" dirty="0" smtClean="0"/>
          </a:p>
          <a:p>
            <a:pPr algn="just"/>
            <a:endParaRPr lang="es-ES" dirty="0" smtClean="0"/>
          </a:p>
          <a:p>
            <a:pPr eaLnBrk="1" hangingPunct="1"/>
            <a:endParaRPr lang="es-ES" b="1" dirty="0" smtClean="0"/>
          </a:p>
          <a:p>
            <a:pPr lvl="1"/>
            <a:endParaRPr lang="es-ES" dirty="0" smtClean="0"/>
          </a:p>
          <a:p>
            <a:pPr lvl="2" eaLnBrk="1" hangingPunct="1"/>
            <a:endParaRPr lang="es-ES" dirty="0" smtClean="0"/>
          </a:p>
          <a:p>
            <a:pPr lvl="2" eaLnBrk="1" hangingPunct="1"/>
            <a:endParaRPr lang="es-ES" dirty="0" smtClean="0"/>
          </a:p>
        </p:txBody>
      </p:sp>
      <p:pic>
        <p:nvPicPr>
          <p:cNvPr id="410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
        <p:nvSpPr>
          <p:cNvPr id="6" name="5 CuadroTexto"/>
          <p:cNvSpPr txBox="1"/>
          <p:nvPr/>
        </p:nvSpPr>
        <p:spPr>
          <a:xfrm>
            <a:off x="3131840" y="2276872"/>
            <a:ext cx="2880320" cy="2646878"/>
          </a:xfrm>
          <a:prstGeom prst="rect">
            <a:avLst/>
          </a:prstGeom>
          <a:noFill/>
        </p:spPr>
        <p:txBody>
          <a:bodyPr wrap="square" rtlCol="0">
            <a:spAutoFit/>
          </a:bodyPr>
          <a:lstStyle/>
          <a:p>
            <a:r>
              <a:rPr lang="eu-ES" sz="16600" b="1" dirty="0" smtClean="0">
                <a:solidFill>
                  <a:srgbClr val="FF0000"/>
                </a:solidFill>
              </a:rPr>
              <a:t>¿?</a:t>
            </a:r>
            <a:endParaRPr lang="eu-ES" sz="16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B) Realización</a:t>
            </a:r>
            <a:endParaRPr lang="es-ES" dirty="0" smtClean="0"/>
          </a:p>
        </p:txBody>
      </p:sp>
      <p:sp>
        <p:nvSpPr>
          <p:cNvPr id="31747" name="2 Subtítulo"/>
          <p:cNvSpPr>
            <a:spLocks noGrp="1"/>
          </p:cNvSpPr>
          <p:nvPr>
            <p:ph idx="1"/>
          </p:nvPr>
        </p:nvSpPr>
        <p:spPr/>
        <p:txBody>
          <a:bodyPr/>
          <a:lstStyle/>
          <a:p>
            <a:pPr marL="0" indent="0" algn="just">
              <a:buFont typeface="Arial" charset="0"/>
              <a:buNone/>
              <a:defRPr/>
            </a:pPr>
            <a:r>
              <a:rPr lang="es-ES" sz="2400" b="1" dirty="0"/>
              <a:t>Controles</a:t>
            </a:r>
          </a:p>
          <a:p>
            <a:pPr marL="177800" indent="0" algn="just">
              <a:buFont typeface="Arial" charset="0"/>
              <a:buNone/>
              <a:defRPr/>
            </a:pPr>
            <a:r>
              <a:rPr lang="es-ES" sz="2000" dirty="0" smtClean="0">
                <a:solidFill>
                  <a:schemeClr val="bg1">
                    <a:lumMod val="75000"/>
                  </a:schemeClr>
                </a:solidFill>
              </a:rPr>
              <a:t>A diferencia del observador, </a:t>
            </a:r>
            <a:r>
              <a:rPr lang="es-ES" sz="2000" b="1" i="1" dirty="0" smtClean="0">
                <a:solidFill>
                  <a:schemeClr val="bg1">
                    <a:lumMod val="75000"/>
                  </a:schemeClr>
                </a:solidFill>
              </a:rPr>
              <a:t>el entrevistador capta toda su información de forma vicaria</a:t>
            </a:r>
            <a:r>
              <a:rPr lang="es-ES" sz="2000" dirty="0" smtClean="0">
                <a:solidFill>
                  <a:schemeClr val="bg1">
                    <a:lumMod val="75000"/>
                  </a:schemeClr>
                </a:solidFill>
              </a:rPr>
              <a:t>, mediatizada por la comunicación del entrevistado. Es por esto por lo que el investigador, aún admitida la buena voluntad y la colaboración del investigado, </a:t>
            </a:r>
            <a:r>
              <a:rPr lang="es-ES" sz="2000" b="1" dirty="0" smtClean="0">
                <a:solidFill>
                  <a:schemeClr val="bg1">
                    <a:lumMod val="75000"/>
                  </a:schemeClr>
                </a:solidFill>
              </a:rPr>
              <a:t>debe aplicar algún tipo de control a la información recibida</a:t>
            </a:r>
            <a:r>
              <a:rPr lang="es-ES" sz="2000" dirty="0" smtClean="0">
                <a:solidFill>
                  <a:schemeClr val="bg1">
                    <a:lumMod val="75000"/>
                  </a:schemeClr>
                </a:solidFill>
              </a:rPr>
              <a:t>.</a:t>
            </a:r>
          </a:p>
          <a:p>
            <a:pPr marL="577850" lvl="1" indent="354013" algn="just">
              <a:defRPr/>
            </a:pPr>
            <a:r>
              <a:rPr lang="es-ES" sz="2400" b="1" dirty="0" smtClean="0"/>
              <a:t>Citas y datos descriptivos: </a:t>
            </a:r>
            <a:r>
              <a:rPr lang="es-ES" sz="2000" dirty="0" smtClean="0"/>
              <a:t>La memoria del entrevistado puede ser defectuosa e, inadvertidamente, puede aducir datos o citas que, aun sin él pretenderlo, puede confundir, ofreciendo pistas o escenarios falsos, al entrevistador. Por su propia seguridad y para aclarar la propia estructura de la entrevista, éste es el primer control que debe efectuarse.</a:t>
            </a:r>
          </a:p>
          <a:p>
            <a:pPr marL="577850" lvl="1" indent="354013" algn="just">
              <a:defRPr/>
            </a:pPr>
            <a:endParaRPr lang="es-ES" sz="2400" dirty="0" smtClean="0"/>
          </a:p>
          <a:p>
            <a:pPr marL="577850" lvl="1" indent="354013" algn="just">
              <a:buFont typeface="Arial" charset="0"/>
              <a:buNone/>
              <a:defRPr/>
            </a:pPr>
            <a:endParaRPr lang="es-ES" sz="2400" dirty="0" smtClean="0"/>
          </a:p>
          <a:p>
            <a:pPr marL="177800" indent="354013" algn="just">
              <a:buFont typeface="Arial" charset="0"/>
              <a:buNone/>
              <a:defRPr/>
            </a:pPr>
            <a:endParaRPr lang="es-ES" sz="2000" b="1" i="1" dirty="0" smtClean="0"/>
          </a:p>
        </p:txBody>
      </p:sp>
      <p:pic>
        <p:nvPicPr>
          <p:cNvPr id="43013"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7" name="6 CuadroTexto"/>
          <p:cNvSpPr txBox="1"/>
          <p:nvPr/>
        </p:nvSpPr>
        <p:spPr>
          <a:xfrm>
            <a:off x="2528888" y="5635625"/>
            <a:ext cx="6048375" cy="461963"/>
          </a:xfrm>
          <a:prstGeom prst="rect">
            <a:avLst/>
          </a:prstGeom>
          <a:noFill/>
        </p:spPr>
        <p:txBody>
          <a:bodyPr>
            <a:spAutoFit/>
          </a:bodyPr>
          <a:lstStyle/>
          <a:p>
            <a:pPr algn="r">
              <a:defRPr/>
            </a:pPr>
            <a:r>
              <a:rPr lang="es-ES" sz="1200" b="1" dirty="0">
                <a:solidFill>
                  <a:schemeClr val="bg1">
                    <a:lumMod val="65000"/>
                  </a:schemeClr>
                </a:solidFill>
              </a:rPr>
              <a:t>Ruiz </a:t>
            </a:r>
            <a:r>
              <a:rPr lang="es-ES" sz="1200" b="1" dirty="0" err="1">
                <a:solidFill>
                  <a:schemeClr val="bg1">
                    <a:lumMod val="65000"/>
                  </a:schemeClr>
                </a:solidFill>
              </a:rPr>
              <a:t>Olabuenaga</a:t>
            </a:r>
            <a:r>
              <a:rPr lang="es-ES" sz="1200" b="1" dirty="0">
                <a:solidFill>
                  <a:schemeClr val="bg1">
                    <a:lumMod val="65000"/>
                  </a:schemeClr>
                </a:solidFill>
              </a:rPr>
              <a:t>, J. I. e </a:t>
            </a:r>
            <a:r>
              <a:rPr lang="es-ES" sz="1200" b="1" dirty="0" err="1">
                <a:solidFill>
                  <a:schemeClr val="bg1">
                    <a:lumMod val="65000"/>
                  </a:schemeClr>
                </a:solidFill>
              </a:rPr>
              <a:t>Ispizua</a:t>
            </a:r>
            <a:r>
              <a:rPr lang="es-ES" sz="1200" b="1" dirty="0">
                <a:solidFill>
                  <a:schemeClr val="bg1">
                    <a:lumMod val="65000"/>
                  </a:schemeClr>
                </a:solidFill>
              </a:rPr>
              <a:t>, M. A. (1989). </a:t>
            </a:r>
            <a:r>
              <a:rPr lang="es-ES" sz="1200" b="1" i="1" dirty="0">
                <a:solidFill>
                  <a:schemeClr val="bg1">
                    <a:lumMod val="65000"/>
                  </a:schemeClr>
                </a:solidFill>
              </a:rPr>
              <a:t>La Descodificación de la vida cotidiana : métodos de investigación cualitativa</a:t>
            </a:r>
            <a:r>
              <a:rPr lang="es-ES" sz="1200" b="1" dirty="0">
                <a:solidFill>
                  <a:schemeClr val="bg1">
                    <a:lumMod val="65000"/>
                  </a:schemeClr>
                </a:solidFill>
              </a:rPr>
              <a:t>. Bilbao: Universidad de Deusto.</a:t>
            </a:r>
            <a:endParaRPr lang="eu-ES" sz="1200" b="1" dirty="0">
              <a:solidFill>
                <a:schemeClr val="bg1">
                  <a:lumMod val="65000"/>
                </a:schemeClr>
              </a:solidFill>
            </a:endParaRPr>
          </a:p>
        </p:txBody>
      </p:sp>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B) Realización</a:t>
            </a:r>
            <a:endParaRPr lang="es-ES" dirty="0" smtClean="0"/>
          </a:p>
        </p:txBody>
      </p:sp>
      <p:sp>
        <p:nvSpPr>
          <p:cNvPr id="31747" name="2 Subtítulo"/>
          <p:cNvSpPr>
            <a:spLocks noGrp="1"/>
          </p:cNvSpPr>
          <p:nvPr>
            <p:ph idx="1"/>
          </p:nvPr>
        </p:nvSpPr>
        <p:spPr/>
        <p:txBody>
          <a:bodyPr>
            <a:normAutofit lnSpcReduction="10000"/>
          </a:bodyPr>
          <a:lstStyle/>
          <a:p>
            <a:pPr marL="0" indent="0" algn="just">
              <a:buNone/>
              <a:defRPr/>
            </a:pPr>
            <a:r>
              <a:rPr lang="es-ES" sz="2400" b="1" dirty="0"/>
              <a:t>Controles</a:t>
            </a:r>
          </a:p>
          <a:p>
            <a:pPr marL="177800" indent="0" algn="just">
              <a:buFont typeface="Arial" charset="0"/>
              <a:buNone/>
              <a:defRPr/>
            </a:pPr>
            <a:r>
              <a:rPr lang="es-ES" sz="2000" dirty="0" smtClean="0">
                <a:solidFill>
                  <a:schemeClr val="bg1">
                    <a:lumMod val="75000"/>
                  </a:schemeClr>
                </a:solidFill>
              </a:rPr>
              <a:t>A diferencia del observador, </a:t>
            </a:r>
            <a:r>
              <a:rPr lang="es-ES" sz="2000" b="1" i="1" dirty="0" smtClean="0">
                <a:solidFill>
                  <a:schemeClr val="bg1">
                    <a:lumMod val="75000"/>
                  </a:schemeClr>
                </a:solidFill>
              </a:rPr>
              <a:t>el entrevistador capta toda su información de forma vicaria</a:t>
            </a:r>
            <a:r>
              <a:rPr lang="es-ES" sz="2000" dirty="0" smtClean="0">
                <a:solidFill>
                  <a:schemeClr val="bg1">
                    <a:lumMod val="75000"/>
                  </a:schemeClr>
                </a:solidFill>
              </a:rPr>
              <a:t>, mediatizada por la comunicación del entrevistado. Es por esto por lo que el investigador, aún admitida la buena voluntad y la colaboración del investigado, </a:t>
            </a:r>
            <a:r>
              <a:rPr lang="es-ES" sz="2000" b="1" dirty="0" smtClean="0">
                <a:solidFill>
                  <a:schemeClr val="bg1">
                    <a:lumMod val="75000"/>
                  </a:schemeClr>
                </a:solidFill>
              </a:rPr>
              <a:t>debe aplicar algún tipo de control a la información recibida</a:t>
            </a:r>
            <a:r>
              <a:rPr lang="es-ES" sz="2000" dirty="0" smtClean="0">
                <a:solidFill>
                  <a:schemeClr val="bg1">
                    <a:lumMod val="75000"/>
                  </a:schemeClr>
                </a:solidFill>
              </a:rPr>
              <a:t>.</a:t>
            </a:r>
          </a:p>
          <a:p>
            <a:pPr marL="577850" lvl="1" indent="354013" algn="just">
              <a:defRPr/>
            </a:pPr>
            <a:r>
              <a:rPr lang="es-ES" sz="2400" b="1" dirty="0" smtClean="0"/>
              <a:t>Inconsistencias y Ambigüedades: </a:t>
            </a:r>
            <a:r>
              <a:rPr lang="es-ES" sz="1600" dirty="0" smtClean="0"/>
              <a:t>El ejercicio de reflejo y estructuración puede poner de manifiesto inconsistencias de narración o de interpretación que solo aparecen, al mismo entrevistado, cuando él mismo se va confrontando en el espejo de su propio relato. Al mismo tiempo aparecerán aspectos que, siendo coherentes, no destacan con suficiente claridad y precisión, y deben ser aclarados oportunamente para comprobar su parte en el sentido y significado de la situación analizada. Pudiera suceder, incluso, que las inconsistencias o ambigüedades, no sean fruto de un error inconsciente de memoria, sino resultado de una falsificación pretendida por parte del entrevistado. En este caso el control, por parte del entrevistador, es preceptivo e insoslayable.</a:t>
            </a:r>
          </a:p>
          <a:p>
            <a:pPr marL="577850" lvl="1" indent="354013" algn="just">
              <a:defRPr/>
            </a:pPr>
            <a:endParaRPr lang="es-ES" sz="2400" b="1" dirty="0" smtClean="0"/>
          </a:p>
          <a:p>
            <a:pPr marL="577850" lvl="1" indent="354013" algn="just">
              <a:buFont typeface="Arial" charset="0"/>
              <a:buNone/>
              <a:defRPr/>
            </a:pPr>
            <a:endParaRPr lang="es-ES" sz="2400" dirty="0" smtClean="0"/>
          </a:p>
          <a:p>
            <a:pPr marL="177800" indent="354013" algn="just">
              <a:buFont typeface="Arial" charset="0"/>
              <a:buNone/>
              <a:defRPr/>
            </a:pPr>
            <a:endParaRPr lang="es-ES" sz="2000" b="1" i="1" dirty="0" smtClean="0"/>
          </a:p>
        </p:txBody>
      </p:sp>
      <p:pic>
        <p:nvPicPr>
          <p:cNvPr id="44037"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7" name="6 CuadroTexto"/>
          <p:cNvSpPr txBox="1"/>
          <p:nvPr/>
        </p:nvSpPr>
        <p:spPr>
          <a:xfrm>
            <a:off x="2528888" y="5635625"/>
            <a:ext cx="6048375" cy="461963"/>
          </a:xfrm>
          <a:prstGeom prst="rect">
            <a:avLst/>
          </a:prstGeom>
          <a:noFill/>
        </p:spPr>
        <p:txBody>
          <a:bodyPr>
            <a:spAutoFit/>
          </a:bodyPr>
          <a:lstStyle/>
          <a:p>
            <a:pPr algn="r">
              <a:defRPr/>
            </a:pPr>
            <a:r>
              <a:rPr lang="es-ES" sz="1200" b="1" dirty="0">
                <a:solidFill>
                  <a:schemeClr val="bg1">
                    <a:lumMod val="65000"/>
                  </a:schemeClr>
                </a:solidFill>
              </a:rPr>
              <a:t>Ruiz </a:t>
            </a:r>
            <a:r>
              <a:rPr lang="es-ES" sz="1200" b="1" dirty="0" err="1">
                <a:solidFill>
                  <a:schemeClr val="bg1">
                    <a:lumMod val="65000"/>
                  </a:schemeClr>
                </a:solidFill>
              </a:rPr>
              <a:t>Olabuenaga</a:t>
            </a:r>
            <a:r>
              <a:rPr lang="es-ES" sz="1200" b="1" dirty="0">
                <a:solidFill>
                  <a:schemeClr val="bg1">
                    <a:lumMod val="65000"/>
                  </a:schemeClr>
                </a:solidFill>
              </a:rPr>
              <a:t>, J. I. e </a:t>
            </a:r>
            <a:r>
              <a:rPr lang="es-ES" sz="1200" b="1" dirty="0" err="1">
                <a:solidFill>
                  <a:schemeClr val="bg1">
                    <a:lumMod val="65000"/>
                  </a:schemeClr>
                </a:solidFill>
              </a:rPr>
              <a:t>Ispizua</a:t>
            </a:r>
            <a:r>
              <a:rPr lang="es-ES" sz="1200" b="1" dirty="0">
                <a:solidFill>
                  <a:schemeClr val="bg1">
                    <a:lumMod val="65000"/>
                  </a:schemeClr>
                </a:solidFill>
              </a:rPr>
              <a:t>, M. A. (1989). </a:t>
            </a:r>
            <a:r>
              <a:rPr lang="es-ES" sz="1200" b="1" i="1" dirty="0">
                <a:solidFill>
                  <a:schemeClr val="bg1">
                    <a:lumMod val="65000"/>
                  </a:schemeClr>
                </a:solidFill>
              </a:rPr>
              <a:t>La Descodificación de la vida cotidiana : métodos de investigación cualitativa</a:t>
            </a:r>
            <a:r>
              <a:rPr lang="es-ES" sz="1200" b="1" dirty="0">
                <a:solidFill>
                  <a:schemeClr val="bg1">
                    <a:lumMod val="65000"/>
                  </a:schemeClr>
                </a:solidFill>
              </a:rPr>
              <a:t>. Bilbao: Universidad de Deusto.</a:t>
            </a:r>
            <a:endParaRPr lang="eu-ES" sz="1200" b="1" dirty="0">
              <a:solidFill>
                <a:schemeClr val="bg1">
                  <a:lumMod val="65000"/>
                </a:schemeClr>
              </a:solidFill>
            </a:endParaRPr>
          </a:p>
        </p:txBody>
      </p:sp>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B) Realización</a:t>
            </a:r>
            <a:endParaRPr lang="es-ES" dirty="0" smtClean="0"/>
          </a:p>
        </p:txBody>
      </p:sp>
      <p:sp>
        <p:nvSpPr>
          <p:cNvPr id="31747" name="2 Subtítulo"/>
          <p:cNvSpPr>
            <a:spLocks noGrp="1"/>
          </p:cNvSpPr>
          <p:nvPr>
            <p:ph idx="1"/>
          </p:nvPr>
        </p:nvSpPr>
        <p:spPr/>
        <p:txBody>
          <a:bodyPr>
            <a:normAutofit lnSpcReduction="10000"/>
          </a:bodyPr>
          <a:lstStyle/>
          <a:p>
            <a:pPr marL="0" indent="0" algn="just">
              <a:buFont typeface="Arial" charset="0"/>
              <a:buNone/>
              <a:defRPr/>
            </a:pPr>
            <a:r>
              <a:rPr lang="es-ES" sz="2400" b="1" dirty="0"/>
              <a:t>Controles</a:t>
            </a:r>
          </a:p>
          <a:p>
            <a:pPr marL="177800" indent="0" algn="just">
              <a:buFont typeface="Arial" charset="0"/>
              <a:buNone/>
              <a:defRPr/>
            </a:pPr>
            <a:r>
              <a:rPr lang="es-ES" sz="2000" dirty="0" smtClean="0">
                <a:solidFill>
                  <a:schemeClr val="bg1">
                    <a:lumMod val="75000"/>
                  </a:schemeClr>
                </a:solidFill>
              </a:rPr>
              <a:t>A diferencia del observador, </a:t>
            </a:r>
            <a:r>
              <a:rPr lang="es-ES" sz="2000" b="1" i="1" dirty="0" smtClean="0">
                <a:solidFill>
                  <a:schemeClr val="bg1">
                    <a:lumMod val="75000"/>
                  </a:schemeClr>
                </a:solidFill>
              </a:rPr>
              <a:t>el entrevistador capta toda su información de forma vicaria</a:t>
            </a:r>
            <a:r>
              <a:rPr lang="es-ES" sz="2000" dirty="0" smtClean="0">
                <a:solidFill>
                  <a:schemeClr val="bg1">
                    <a:lumMod val="75000"/>
                  </a:schemeClr>
                </a:solidFill>
              </a:rPr>
              <a:t>, mediatizada por la comunicación del entrevistado. Es por esto por lo que el investigador, aún admitida la buena voluntad y la colaboración del investigado, </a:t>
            </a:r>
            <a:r>
              <a:rPr lang="es-ES" sz="2000" b="1" dirty="0" smtClean="0">
                <a:solidFill>
                  <a:schemeClr val="bg1">
                    <a:lumMod val="75000"/>
                  </a:schemeClr>
                </a:solidFill>
              </a:rPr>
              <a:t>debe aplicar algún tipo de control a la información recibida</a:t>
            </a:r>
            <a:r>
              <a:rPr lang="es-ES" sz="2000" dirty="0" smtClean="0">
                <a:solidFill>
                  <a:schemeClr val="bg1">
                    <a:lumMod val="75000"/>
                  </a:schemeClr>
                </a:solidFill>
              </a:rPr>
              <a:t>.</a:t>
            </a:r>
          </a:p>
          <a:p>
            <a:pPr marL="577850" lvl="1" indent="354013" algn="just">
              <a:defRPr/>
            </a:pPr>
            <a:r>
              <a:rPr lang="es-ES" sz="2400" b="1" dirty="0" smtClean="0"/>
              <a:t>Idealizaciones y fugas: </a:t>
            </a:r>
            <a:r>
              <a:rPr lang="es-ES" sz="2000" dirty="0" smtClean="0"/>
              <a:t>Es harto frecuente que un sujeto, deseando ocultar aspectos menos brillantes de su personalidad o de su comportamiento, al verse obligado a exponerlos abiertamente ante el entrevistador, recurra a uno de los dos mecanismos de huida (o ambos a la vez): la </a:t>
            </a:r>
            <a:r>
              <a:rPr lang="es-ES" sz="2000" i="1" dirty="0" smtClean="0"/>
              <a:t>idealización</a:t>
            </a:r>
            <a:r>
              <a:rPr lang="es-ES" sz="2000" dirty="0" smtClean="0"/>
              <a:t> que sublima, lima, oculta, recorta o reconstruye sus elementos oscuros, y </a:t>
            </a:r>
            <a:r>
              <a:rPr lang="es-ES" sz="2000" i="1" dirty="0" smtClean="0"/>
              <a:t>la fuga</a:t>
            </a:r>
            <a:r>
              <a:rPr lang="es-ES" sz="2000" dirty="0" smtClean="0"/>
              <a:t>, que desvía la conversación a otros temas, evitando enfrentarse o retrasando el hacerlo, a todos aquellos detalles que desacreditan su personalidad individual o social.</a:t>
            </a:r>
          </a:p>
          <a:p>
            <a:pPr>
              <a:defRPr/>
            </a:pPr>
            <a:endParaRPr lang="es-ES" sz="2000" dirty="0" smtClean="0"/>
          </a:p>
          <a:p>
            <a:pPr marL="577850" lvl="1" indent="354013" algn="just">
              <a:defRPr/>
            </a:pPr>
            <a:endParaRPr lang="es-ES" sz="2000" dirty="0" smtClean="0"/>
          </a:p>
          <a:p>
            <a:pPr marL="577850" lvl="1" indent="354013" algn="just">
              <a:defRPr/>
            </a:pPr>
            <a:endParaRPr lang="es-ES" sz="2000" dirty="0" smtClean="0"/>
          </a:p>
          <a:p>
            <a:pPr marL="577850" lvl="1" indent="354013" algn="just">
              <a:buFont typeface="Arial" charset="0"/>
              <a:buNone/>
              <a:defRPr/>
            </a:pPr>
            <a:endParaRPr lang="es-ES" sz="2000" dirty="0" smtClean="0"/>
          </a:p>
          <a:p>
            <a:pPr marL="177800" indent="354013" algn="just">
              <a:buFont typeface="Arial" charset="0"/>
              <a:buNone/>
              <a:defRPr/>
            </a:pPr>
            <a:endParaRPr lang="es-ES" sz="2000" dirty="0" smtClean="0"/>
          </a:p>
        </p:txBody>
      </p:sp>
      <p:pic>
        <p:nvPicPr>
          <p:cNvPr id="4506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7" name="6 CuadroTexto"/>
          <p:cNvSpPr txBox="1"/>
          <p:nvPr/>
        </p:nvSpPr>
        <p:spPr>
          <a:xfrm>
            <a:off x="2528888" y="5691188"/>
            <a:ext cx="6048375" cy="461962"/>
          </a:xfrm>
          <a:prstGeom prst="rect">
            <a:avLst/>
          </a:prstGeom>
          <a:noFill/>
        </p:spPr>
        <p:txBody>
          <a:bodyPr>
            <a:spAutoFit/>
          </a:bodyPr>
          <a:lstStyle/>
          <a:p>
            <a:pPr algn="r">
              <a:defRPr/>
            </a:pPr>
            <a:r>
              <a:rPr lang="es-ES" sz="1200" b="1" dirty="0">
                <a:solidFill>
                  <a:schemeClr val="bg1">
                    <a:lumMod val="65000"/>
                  </a:schemeClr>
                </a:solidFill>
              </a:rPr>
              <a:t>Ruiz </a:t>
            </a:r>
            <a:r>
              <a:rPr lang="es-ES" sz="1200" b="1" dirty="0" err="1">
                <a:solidFill>
                  <a:schemeClr val="bg1">
                    <a:lumMod val="65000"/>
                  </a:schemeClr>
                </a:solidFill>
              </a:rPr>
              <a:t>Olabuenaga</a:t>
            </a:r>
            <a:r>
              <a:rPr lang="es-ES" sz="1200" b="1" dirty="0">
                <a:solidFill>
                  <a:schemeClr val="bg1">
                    <a:lumMod val="65000"/>
                  </a:schemeClr>
                </a:solidFill>
              </a:rPr>
              <a:t>, J. I. e </a:t>
            </a:r>
            <a:r>
              <a:rPr lang="es-ES" sz="1200" b="1" dirty="0" err="1">
                <a:solidFill>
                  <a:schemeClr val="bg1">
                    <a:lumMod val="65000"/>
                  </a:schemeClr>
                </a:solidFill>
              </a:rPr>
              <a:t>Ispizua</a:t>
            </a:r>
            <a:r>
              <a:rPr lang="es-ES" sz="1200" b="1" dirty="0">
                <a:solidFill>
                  <a:schemeClr val="bg1">
                    <a:lumMod val="65000"/>
                  </a:schemeClr>
                </a:solidFill>
              </a:rPr>
              <a:t>, M. A. (1989). </a:t>
            </a:r>
            <a:r>
              <a:rPr lang="es-ES" sz="1200" b="1" i="1" dirty="0">
                <a:solidFill>
                  <a:schemeClr val="bg1">
                    <a:lumMod val="65000"/>
                  </a:schemeClr>
                </a:solidFill>
              </a:rPr>
              <a:t>La Descodificación de la vida cotidiana : métodos de investigación cualitativa</a:t>
            </a:r>
            <a:r>
              <a:rPr lang="es-ES" sz="1200" b="1" dirty="0">
                <a:solidFill>
                  <a:schemeClr val="bg1">
                    <a:lumMod val="65000"/>
                  </a:schemeClr>
                </a:solidFill>
              </a:rPr>
              <a:t>. Bilbao: Universidad de Deusto.</a:t>
            </a:r>
            <a:endParaRPr lang="eu-ES" sz="1200" b="1" dirty="0">
              <a:solidFill>
                <a:schemeClr val="bg1">
                  <a:lumMod val="65000"/>
                </a:schemeClr>
              </a:solidFill>
            </a:endParaRPr>
          </a:p>
        </p:txBody>
      </p:sp>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B) Realización</a:t>
            </a:r>
            <a:endParaRPr lang="es-ES" dirty="0" smtClean="0"/>
          </a:p>
        </p:txBody>
      </p:sp>
      <p:sp>
        <p:nvSpPr>
          <p:cNvPr id="31747" name="2 Subtítulo"/>
          <p:cNvSpPr>
            <a:spLocks noGrp="1"/>
          </p:cNvSpPr>
          <p:nvPr>
            <p:ph idx="1"/>
          </p:nvPr>
        </p:nvSpPr>
        <p:spPr/>
        <p:txBody>
          <a:bodyPr>
            <a:normAutofit lnSpcReduction="10000"/>
          </a:bodyPr>
          <a:lstStyle/>
          <a:p>
            <a:pPr marL="0" indent="0" algn="just">
              <a:buFont typeface="Arial" charset="0"/>
              <a:buNone/>
              <a:defRPr/>
            </a:pPr>
            <a:r>
              <a:rPr lang="es-ES" sz="2400" b="1" dirty="0"/>
              <a:t>Controles</a:t>
            </a:r>
          </a:p>
          <a:p>
            <a:pPr marL="177800" indent="0" algn="just">
              <a:buFont typeface="Arial" charset="0"/>
              <a:buNone/>
              <a:defRPr/>
            </a:pPr>
            <a:r>
              <a:rPr lang="es-ES" sz="2000" dirty="0" smtClean="0">
                <a:solidFill>
                  <a:schemeClr val="bg1">
                    <a:lumMod val="75000"/>
                  </a:schemeClr>
                </a:solidFill>
              </a:rPr>
              <a:t>A diferencia del observador, </a:t>
            </a:r>
            <a:r>
              <a:rPr lang="es-ES" sz="2000" b="1" i="1" dirty="0" smtClean="0">
                <a:solidFill>
                  <a:schemeClr val="bg1">
                    <a:lumMod val="75000"/>
                  </a:schemeClr>
                </a:solidFill>
              </a:rPr>
              <a:t>el entrevistador capta toda su información de forma vicaria</a:t>
            </a:r>
            <a:r>
              <a:rPr lang="es-ES" sz="2000" dirty="0" smtClean="0">
                <a:solidFill>
                  <a:schemeClr val="bg1">
                    <a:lumMod val="75000"/>
                  </a:schemeClr>
                </a:solidFill>
              </a:rPr>
              <a:t>, mediatizada por la comunicación del entrevistado. Es por esto por lo que el investigador, aún admitida la buena voluntad y la colaboración del investigado, </a:t>
            </a:r>
            <a:r>
              <a:rPr lang="es-ES" sz="2000" b="1" dirty="0" smtClean="0">
                <a:solidFill>
                  <a:schemeClr val="bg1">
                    <a:lumMod val="75000"/>
                  </a:schemeClr>
                </a:solidFill>
              </a:rPr>
              <a:t>debe aplicar algún tipo de control a la información recibida</a:t>
            </a:r>
            <a:r>
              <a:rPr lang="es-ES" sz="2000" dirty="0" smtClean="0">
                <a:solidFill>
                  <a:schemeClr val="bg1">
                    <a:lumMod val="75000"/>
                  </a:schemeClr>
                </a:solidFill>
              </a:rPr>
              <a:t>.</a:t>
            </a:r>
          </a:p>
          <a:p>
            <a:pPr marL="577850" lvl="1" indent="354013" algn="just">
              <a:defRPr/>
            </a:pPr>
            <a:r>
              <a:rPr lang="es-ES" sz="2400" b="1" dirty="0" smtClean="0"/>
              <a:t>El desinterés y el cansancio: </a:t>
            </a:r>
            <a:r>
              <a:rPr lang="es-ES" sz="2000" dirty="0" smtClean="0"/>
              <a:t>Son dos amenazas potenciales en toda entrevista, cuando el entrevistado, tras el entusiasmo inicial, y tras creer haber cumplido su cometido o su compromiso, entra en </a:t>
            </a:r>
            <a:r>
              <a:rPr lang="es-ES" sz="2000" i="1" dirty="0" smtClean="0"/>
              <a:t>una fase de hastío </a:t>
            </a:r>
            <a:r>
              <a:rPr lang="es-ES" sz="2000" dirty="0" smtClean="0"/>
              <a:t>que le lleva a pasar por alto temas o reflexiones que comienzan a parecerle de menor interés, o empieza a sentir </a:t>
            </a:r>
            <a:r>
              <a:rPr lang="es-ES" sz="2000" i="1" dirty="0" smtClean="0"/>
              <a:t>síntomas de cansancio </a:t>
            </a:r>
            <a:r>
              <a:rPr lang="es-ES" sz="2000" dirty="0" smtClean="0"/>
              <a:t>que le llevan a sintetizar excesivamente, reduciendo su comunicación a datos esenciales, superficiales o meramente descriptivos, sin riqueza, interpretación y profundidad.</a:t>
            </a:r>
          </a:p>
          <a:p>
            <a:pPr marL="577850" lvl="1" indent="354013" algn="just">
              <a:defRPr/>
            </a:pPr>
            <a:endParaRPr lang="es-ES" sz="2000" dirty="0" smtClean="0"/>
          </a:p>
          <a:p>
            <a:pPr marL="577850" lvl="1" indent="354013" algn="just">
              <a:defRPr/>
            </a:pPr>
            <a:endParaRPr lang="es-ES" sz="2400" dirty="0" smtClean="0"/>
          </a:p>
          <a:p>
            <a:pPr marL="577850" lvl="1" indent="354013" algn="just">
              <a:buFont typeface="Arial" charset="0"/>
              <a:buNone/>
              <a:defRPr/>
            </a:pPr>
            <a:endParaRPr lang="es-ES" sz="2400" dirty="0" smtClean="0"/>
          </a:p>
          <a:p>
            <a:pPr marL="177800" indent="354013" algn="just">
              <a:buFont typeface="Arial" charset="0"/>
              <a:buNone/>
              <a:defRPr/>
            </a:pPr>
            <a:endParaRPr lang="es-ES" sz="2000" b="1" i="1" dirty="0" smtClean="0"/>
          </a:p>
        </p:txBody>
      </p:sp>
      <p:pic>
        <p:nvPicPr>
          <p:cNvPr id="46085"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7" name="6 CuadroTexto"/>
          <p:cNvSpPr txBox="1"/>
          <p:nvPr/>
        </p:nvSpPr>
        <p:spPr>
          <a:xfrm>
            <a:off x="2487613" y="5676900"/>
            <a:ext cx="6048375" cy="461963"/>
          </a:xfrm>
          <a:prstGeom prst="rect">
            <a:avLst/>
          </a:prstGeom>
          <a:noFill/>
        </p:spPr>
        <p:txBody>
          <a:bodyPr>
            <a:spAutoFit/>
          </a:bodyPr>
          <a:lstStyle/>
          <a:p>
            <a:pPr algn="r">
              <a:defRPr/>
            </a:pPr>
            <a:r>
              <a:rPr lang="es-ES" sz="1200" b="1" dirty="0">
                <a:solidFill>
                  <a:schemeClr val="bg1">
                    <a:lumMod val="65000"/>
                  </a:schemeClr>
                </a:solidFill>
              </a:rPr>
              <a:t>Ruiz </a:t>
            </a:r>
            <a:r>
              <a:rPr lang="es-ES" sz="1200" b="1" dirty="0" err="1">
                <a:solidFill>
                  <a:schemeClr val="bg1">
                    <a:lumMod val="65000"/>
                  </a:schemeClr>
                </a:solidFill>
              </a:rPr>
              <a:t>Olabuenaga</a:t>
            </a:r>
            <a:r>
              <a:rPr lang="es-ES" sz="1200" b="1" dirty="0">
                <a:solidFill>
                  <a:schemeClr val="bg1">
                    <a:lumMod val="65000"/>
                  </a:schemeClr>
                </a:solidFill>
              </a:rPr>
              <a:t>, J. I. e </a:t>
            </a:r>
            <a:r>
              <a:rPr lang="es-ES" sz="1200" b="1" dirty="0" err="1">
                <a:solidFill>
                  <a:schemeClr val="bg1">
                    <a:lumMod val="65000"/>
                  </a:schemeClr>
                </a:solidFill>
              </a:rPr>
              <a:t>Ispizua</a:t>
            </a:r>
            <a:r>
              <a:rPr lang="es-ES" sz="1200" b="1" dirty="0">
                <a:solidFill>
                  <a:schemeClr val="bg1">
                    <a:lumMod val="65000"/>
                  </a:schemeClr>
                </a:solidFill>
              </a:rPr>
              <a:t>, M. A. (1989). </a:t>
            </a:r>
            <a:r>
              <a:rPr lang="es-ES" sz="1200" b="1" i="1" dirty="0">
                <a:solidFill>
                  <a:schemeClr val="bg1">
                    <a:lumMod val="65000"/>
                  </a:schemeClr>
                </a:solidFill>
              </a:rPr>
              <a:t>La Descodificación de la vida cotidiana : métodos de investigación cualitativa</a:t>
            </a:r>
            <a:r>
              <a:rPr lang="es-ES" sz="1200" b="1" dirty="0">
                <a:solidFill>
                  <a:schemeClr val="bg1">
                    <a:lumMod val="65000"/>
                  </a:schemeClr>
                </a:solidFill>
              </a:rPr>
              <a:t>. Bilbao: Universidad de Deusto.</a:t>
            </a:r>
            <a:endParaRPr lang="eu-ES" sz="1200" b="1" dirty="0">
              <a:solidFill>
                <a:schemeClr val="bg1">
                  <a:lumMod val="65000"/>
                </a:schemeClr>
              </a:solidFill>
            </a:endParaRPr>
          </a:p>
        </p:txBody>
      </p:sp>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B) Realización</a:t>
            </a:r>
            <a:endParaRPr lang="es-ES" dirty="0" smtClean="0"/>
          </a:p>
        </p:txBody>
      </p:sp>
      <p:sp>
        <p:nvSpPr>
          <p:cNvPr id="31747" name="2 Subtítulo"/>
          <p:cNvSpPr>
            <a:spLocks noGrp="1"/>
          </p:cNvSpPr>
          <p:nvPr>
            <p:ph idx="1"/>
          </p:nvPr>
        </p:nvSpPr>
        <p:spPr/>
        <p:txBody>
          <a:bodyPr/>
          <a:lstStyle/>
          <a:p>
            <a:pPr marL="0" indent="0" algn="just">
              <a:buFont typeface="Arial" charset="0"/>
              <a:buNone/>
              <a:defRPr/>
            </a:pPr>
            <a:r>
              <a:rPr lang="es-ES" sz="2400" b="1" dirty="0"/>
              <a:t>Controles</a:t>
            </a:r>
          </a:p>
          <a:p>
            <a:pPr marL="177800" indent="0" algn="just">
              <a:buFont typeface="Arial" charset="0"/>
              <a:buNone/>
              <a:defRPr/>
            </a:pPr>
            <a:r>
              <a:rPr lang="es-ES" sz="2000" dirty="0" smtClean="0">
                <a:solidFill>
                  <a:schemeClr val="bg1">
                    <a:lumMod val="75000"/>
                  </a:schemeClr>
                </a:solidFill>
              </a:rPr>
              <a:t>A diferencia del observador, </a:t>
            </a:r>
            <a:r>
              <a:rPr lang="es-ES" sz="2000" b="1" i="1" dirty="0" smtClean="0">
                <a:solidFill>
                  <a:schemeClr val="bg1">
                    <a:lumMod val="75000"/>
                  </a:schemeClr>
                </a:solidFill>
              </a:rPr>
              <a:t>el entrevistador capta toda su información de forma vicaria</a:t>
            </a:r>
            <a:r>
              <a:rPr lang="es-ES" sz="2000" dirty="0" smtClean="0">
                <a:solidFill>
                  <a:schemeClr val="bg1">
                    <a:lumMod val="75000"/>
                  </a:schemeClr>
                </a:solidFill>
              </a:rPr>
              <a:t>, mediatizada por la comunicación del entrevistado. Es por esto por lo que el investigador, aún admitida la buena voluntad y la colaboración del investigado, </a:t>
            </a:r>
            <a:r>
              <a:rPr lang="es-ES" sz="2000" b="1" dirty="0" smtClean="0">
                <a:solidFill>
                  <a:schemeClr val="bg1">
                    <a:lumMod val="75000"/>
                  </a:schemeClr>
                </a:solidFill>
              </a:rPr>
              <a:t>debe aplicar algún tipo de control a la información recibida</a:t>
            </a:r>
            <a:r>
              <a:rPr lang="es-ES" sz="2000" dirty="0" smtClean="0">
                <a:solidFill>
                  <a:schemeClr val="bg1">
                    <a:lumMod val="75000"/>
                  </a:schemeClr>
                </a:solidFill>
              </a:rPr>
              <a:t>.</a:t>
            </a:r>
          </a:p>
          <a:p>
            <a:pPr marL="577850" lvl="1" indent="354013" algn="just">
              <a:defRPr/>
            </a:pPr>
            <a:r>
              <a:rPr lang="es-ES" sz="2000" b="1" dirty="0" smtClean="0"/>
              <a:t>El sentido común: </a:t>
            </a:r>
            <a:r>
              <a:rPr lang="es-ES" sz="1600" dirty="0" smtClean="0"/>
              <a:t>Es uno de los enemigos más útiles de la captación de sentido, que lleva al investigador a interpretaciones fáciles, guiadas más por una "aparente" coherencia que por un verdadero análisis en profundidad. El entrevistador se deja guiar por su propio marco jerárquico de valores y lo aplica incontroladamente a la experiencia personal del entrevistado. Ejecuta así un </a:t>
            </a:r>
            <a:r>
              <a:rPr lang="es-ES" sz="1600" i="1" dirty="0" err="1" smtClean="0"/>
              <a:t>transfert</a:t>
            </a:r>
            <a:r>
              <a:rPr lang="es-ES" sz="1600" dirty="0" smtClean="0"/>
              <a:t> de interpretación sumamente peligroso que, sólo mediante un control riguroso, evita este rapto de significado por el que el entrevistado impone "su" sentido al de su interlocutor. (…) </a:t>
            </a:r>
            <a:r>
              <a:rPr lang="es-ES" sz="1600" i="1" dirty="0" smtClean="0"/>
              <a:t>Conclusiones prematuras </a:t>
            </a:r>
            <a:r>
              <a:rPr lang="es-ES" sz="1600" dirty="0" smtClean="0"/>
              <a:t>(…).</a:t>
            </a:r>
            <a:endParaRPr lang="es-ES" sz="2000" dirty="0" smtClean="0"/>
          </a:p>
        </p:txBody>
      </p:sp>
      <p:pic>
        <p:nvPicPr>
          <p:cNvPr id="47109"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7" name="6 CuadroTexto"/>
          <p:cNvSpPr txBox="1"/>
          <p:nvPr/>
        </p:nvSpPr>
        <p:spPr>
          <a:xfrm>
            <a:off x="2487613" y="5676900"/>
            <a:ext cx="6048375" cy="461963"/>
          </a:xfrm>
          <a:prstGeom prst="rect">
            <a:avLst/>
          </a:prstGeom>
          <a:noFill/>
        </p:spPr>
        <p:txBody>
          <a:bodyPr>
            <a:spAutoFit/>
          </a:bodyPr>
          <a:lstStyle/>
          <a:p>
            <a:pPr algn="r">
              <a:defRPr/>
            </a:pPr>
            <a:r>
              <a:rPr lang="es-ES" sz="1200" b="1" dirty="0">
                <a:solidFill>
                  <a:schemeClr val="bg1">
                    <a:lumMod val="65000"/>
                  </a:schemeClr>
                </a:solidFill>
              </a:rPr>
              <a:t>Ruiz </a:t>
            </a:r>
            <a:r>
              <a:rPr lang="es-ES" sz="1200" b="1" dirty="0" err="1">
                <a:solidFill>
                  <a:schemeClr val="bg1">
                    <a:lumMod val="65000"/>
                  </a:schemeClr>
                </a:solidFill>
              </a:rPr>
              <a:t>Olabuenaga</a:t>
            </a:r>
            <a:r>
              <a:rPr lang="es-ES" sz="1200" b="1" dirty="0">
                <a:solidFill>
                  <a:schemeClr val="bg1">
                    <a:lumMod val="65000"/>
                  </a:schemeClr>
                </a:solidFill>
              </a:rPr>
              <a:t>, J. I. e </a:t>
            </a:r>
            <a:r>
              <a:rPr lang="es-ES" sz="1200" b="1" dirty="0" err="1">
                <a:solidFill>
                  <a:schemeClr val="bg1">
                    <a:lumMod val="65000"/>
                  </a:schemeClr>
                </a:solidFill>
              </a:rPr>
              <a:t>Ispizua</a:t>
            </a:r>
            <a:r>
              <a:rPr lang="es-ES" sz="1200" b="1" dirty="0">
                <a:solidFill>
                  <a:schemeClr val="bg1">
                    <a:lumMod val="65000"/>
                  </a:schemeClr>
                </a:solidFill>
              </a:rPr>
              <a:t>, M. A. (1989). </a:t>
            </a:r>
            <a:r>
              <a:rPr lang="es-ES" sz="1200" b="1" i="1" dirty="0">
                <a:solidFill>
                  <a:schemeClr val="bg1">
                    <a:lumMod val="65000"/>
                  </a:schemeClr>
                </a:solidFill>
              </a:rPr>
              <a:t>La Descodificación de la vida cotidiana : métodos de investigación cualitativa</a:t>
            </a:r>
            <a:r>
              <a:rPr lang="es-ES" sz="1200" b="1" dirty="0">
                <a:solidFill>
                  <a:schemeClr val="bg1">
                    <a:lumMod val="65000"/>
                  </a:schemeClr>
                </a:solidFill>
              </a:rPr>
              <a:t>. Bilbao: Universidad de Deusto.</a:t>
            </a:r>
            <a:endParaRPr lang="eu-ES" sz="1200" b="1" dirty="0">
              <a:solidFill>
                <a:schemeClr val="bg1">
                  <a:lumMod val="65000"/>
                </a:schemeClr>
              </a:solidFill>
            </a:endParaRPr>
          </a:p>
        </p:txBody>
      </p:sp>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B) Realización</a:t>
            </a:r>
            <a:endParaRPr lang="es-ES" dirty="0" smtClean="0"/>
          </a:p>
        </p:txBody>
      </p:sp>
      <p:sp>
        <p:nvSpPr>
          <p:cNvPr id="31747" name="2 Subtítulo"/>
          <p:cNvSpPr>
            <a:spLocks noGrp="1"/>
          </p:cNvSpPr>
          <p:nvPr>
            <p:ph idx="1"/>
          </p:nvPr>
        </p:nvSpPr>
        <p:spPr/>
        <p:txBody>
          <a:bodyPr/>
          <a:lstStyle/>
          <a:p>
            <a:pPr marL="0" indent="0" algn="just">
              <a:buFont typeface="Arial" charset="0"/>
              <a:buNone/>
              <a:defRPr/>
            </a:pPr>
            <a:r>
              <a:rPr lang="es-ES" sz="2400" b="1" dirty="0"/>
              <a:t>Proceso de Registro</a:t>
            </a:r>
          </a:p>
          <a:p>
            <a:pPr marL="177800" indent="0" algn="just">
              <a:buFont typeface="Arial" charset="0"/>
              <a:buNone/>
              <a:defRPr/>
            </a:pPr>
            <a:r>
              <a:rPr lang="es-ES" sz="2000" dirty="0" smtClean="0"/>
              <a:t>El tercer  proceso que tiene lugar en la entrevista es el del </a:t>
            </a:r>
            <a:r>
              <a:rPr lang="es-ES" sz="2000" b="1" i="1" dirty="0" smtClean="0"/>
              <a:t>registro y conservación de la información obtenida</a:t>
            </a:r>
            <a:r>
              <a:rPr lang="es-ES" sz="2000" dirty="0" smtClean="0"/>
              <a:t>. A diferencia de la observación que, normalmente, dura largo tiempo y permite la reflexión, la revisión de notas y su estructuración durante los momentos de recesión, la entrevista es única o se reduce a muy pocas sesiones de trabajo.</a:t>
            </a:r>
            <a:endParaRPr lang="es-ES" sz="2400" dirty="0" smtClean="0"/>
          </a:p>
          <a:p>
            <a:pPr marL="177800" indent="0" algn="just">
              <a:buFont typeface="Arial" charset="0"/>
              <a:buNone/>
              <a:defRPr/>
            </a:pPr>
            <a:r>
              <a:rPr lang="es-ES" sz="2000" dirty="0" smtClean="0"/>
              <a:t>La entrevista consiste fundamentalmente en una conversación intensa que exige el mismo sumo interés y concentración por parte del entrevistador que por la del entrevistado. De ahí que </a:t>
            </a:r>
            <a:r>
              <a:rPr lang="es-ES" sz="2000" b="1" i="1" dirty="0" smtClean="0"/>
              <a:t>cualquier actividad que implique una distracción, un embarazo, un contratiempo para cualquiera de ellos incide directamente en la calidad de la información</a:t>
            </a:r>
            <a:r>
              <a:rPr lang="es-ES" sz="2000" dirty="0" smtClean="0"/>
              <a:t>, pudiendo llegar a impedirla por completo.</a:t>
            </a:r>
          </a:p>
          <a:p>
            <a:pPr marL="577850" lvl="1" indent="354013" algn="just">
              <a:buFont typeface="Arial" charset="0"/>
              <a:buNone/>
              <a:defRPr/>
            </a:pPr>
            <a:endParaRPr lang="es-ES" sz="2400" dirty="0" smtClean="0"/>
          </a:p>
          <a:p>
            <a:pPr marL="177800" indent="354013" algn="just">
              <a:buFont typeface="Arial" charset="0"/>
              <a:buNone/>
              <a:defRPr/>
            </a:pPr>
            <a:endParaRPr lang="es-ES" sz="2000" b="1" i="1" dirty="0" smtClean="0"/>
          </a:p>
        </p:txBody>
      </p:sp>
      <p:pic>
        <p:nvPicPr>
          <p:cNvPr id="48133"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7" name="6 CuadroTexto"/>
          <p:cNvSpPr txBox="1"/>
          <p:nvPr/>
        </p:nvSpPr>
        <p:spPr>
          <a:xfrm>
            <a:off x="2528888" y="5635625"/>
            <a:ext cx="6048375" cy="461963"/>
          </a:xfrm>
          <a:prstGeom prst="rect">
            <a:avLst/>
          </a:prstGeom>
          <a:noFill/>
        </p:spPr>
        <p:txBody>
          <a:bodyPr>
            <a:spAutoFit/>
          </a:bodyPr>
          <a:lstStyle/>
          <a:p>
            <a:pPr algn="r">
              <a:defRPr/>
            </a:pPr>
            <a:r>
              <a:rPr lang="es-ES" sz="1200" b="1" dirty="0">
                <a:solidFill>
                  <a:schemeClr val="bg1">
                    <a:lumMod val="65000"/>
                  </a:schemeClr>
                </a:solidFill>
              </a:rPr>
              <a:t>Ruiz </a:t>
            </a:r>
            <a:r>
              <a:rPr lang="es-ES" sz="1200" b="1" dirty="0" err="1">
                <a:solidFill>
                  <a:schemeClr val="bg1">
                    <a:lumMod val="65000"/>
                  </a:schemeClr>
                </a:solidFill>
              </a:rPr>
              <a:t>Olabuenaga</a:t>
            </a:r>
            <a:r>
              <a:rPr lang="es-ES" sz="1200" b="1" dirty="0">
                <a:solidFill>
                  <a:schemeClr val="bg1">
                    <a:lumMod val="65000"/>
                  </a:schemeClr>
                </a:solidFill>
              </a:rPr>
              <a:t>, J. I. e </a:t>
            </a:r>
            <a:r>
              <a:rPr lang="es-ES" sz="1200" b="1" dirty="0" err="1">
                <a:solidFill>
                  <a:schemeClr val="bg1">
                    <a:lumMod val="65000"/>
                  </a:schemeClr>
                </a:solidFill>
              </a:rPr>
              <a:t>Ispizua</a:t>
            </a:r>
            <a:r>
              <a:rPr lang="es-ES" sz="1200" b="1" dirty="0">
                <a:solidFill>
                  <a:schemeClr val="bg1">
                    <a:lumMod val="65000"/>
                  </a:schemeClr>
                </a:solidFill>
              </a:rPr>
              <a:t>, M. A. (1989). </a:t>
            </a:r>
            <a:r>
              <a:rPr lang="es-ES" sz="1200" b="1" i="1" dirty="0">
                <a:solidFill>
                  <a:schemeClr val="bg1">
                    <a:lumMod val="65000"/>
                  </a:schemeClr>
                </a:solidFill>
              </a:rPr>
              <a:t>La Descodificación de la vida cotidiana : métodos de investigación cualitativa</a:t>
            </a:r>
            <a:r>
              <a:rPr lang="es-ES" sz="1200" b="1" dirty="0">
                <a:solidFill>
                  <a:schemeClr val="bg1">
                    <a:lumMod val="65000"/>
                  </a:schemeClr>
                </a:solidFill>
              </a:rPr>
              <a:t>. Bilbao: Universidad de Deusto.</a:t>
            </a:r>
            <a:endParaRPr lang="eu-ES" sz="1200" b="1" dirty="0">
              <a:solidFill>
                <a:schemeClr val="bg1">
                  <a:lumMod val="65000"/>
                </a:schemeClr>
              </a:solidFill>
            </a:endParaRPr>
          </a:p>
        </p:txBody>
      </p:sp>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B) Realización</a:t>
            </a:r>
            <a:endParaRPr lang="es-ES" dirty="0" smtClean="0"/>
          </a:p>
        </p:txBody>
      </p:sp>
      <p:sp>
        <p:nvSpPr>
          <p:cNvPr id="31747" name="2 Subtítulo"/>
          <p:cNvSpPr>
            <a:spLocks noGrp="1"/>
          </p:cNvSpPr>
          <p:nvPr>
            <p:ph idx="1"/>
          </p:nvPr>
        </p:nvSpPr>
        <p:spPr/>
        <p:txBody>
          <a:bodyPr/>
          <a:lstStyle/>
          <a:p>
            <a:pPr marL="0" indent="0" algn="just">
              <a:buNone/>
              <a:defRPr/>
            </a:pPr>
            <a:r>
              <a:rPr lang="es-ES" sz="2400" b="1" dirty="0"/>
              <a:t>Proceso de Registro</a:t>
            </a:r>
          </a:p>
          <a:p>
            <a:pPr marL="177800" indent="0" algn="just">
              <a:buFont typeface="Arial" charset="0"/>
              <a:buNone/>
              <a:defRPr/>
            </a:pPr>
            <a:r>
              <a:rPr lang="es-ES" sz="2000" dirty="0" smtClean="0"/>
              <a:t>Todavía hay personas, aunque cada vez son menos, y situaciones para las que la </a:t>
            </a:r>
            <a:r>
              <a:rPr lang="es-ES" sz="2000" b="1" i="1" dirty="0" smtClean="0"/>
              <a:t>presencia de una cámara (de vídeo, por ejemplo), una grabadora, ejerce una presión</a:t>
            </a:r>
            <a:r>
              <a:rPr lang="es-ES" sz="2000" dirty="0" smtClean="0"/>
              <a:t> insuperable que bloquea su espontaneidad por completo. Algo parecido, aunque con menos gravedad, ocurre cuando el entrevistador saca </a:t>
            </a:r>
            <a:r>
              <a:rPr lang="es-ES" sz="2000" b="1" i="1" dirty="0" smtClean="0"/>
              <a:t>su cuaderno de notas</a:t>
            </a:r>
            <a:r>
              <a:rPr lang="es-ES" sz="2000" dirty="0" smtClean="0"/>
              <a:t>.</a:t>
            </a:r>
          </a:p>
          <a:p>
            <a:pPr marL="177800" indent="0" algn="just">
              <a:buFont typeface="Arial" charset="0"/>
              <a:buNone/>
              <a:defRPr/>
            </a:pPr>
            <a:r>
              <a:rPr lang="es-ES" sz="2000" b="1" i="1" dirty="0" smtClean="0"/>
              <a:t>La toma de notas </a:t>
            </a:r>
            <a:r>
              <a:rPr lang="es-ES" sz="2000" dirty="0" smtClean="0"/>
              <a:t>durante la conversación acarrea consecuencias no menos graves al entrevistador que, obligado por ellas, </a:t>
            </a:r>
            <a:r>
              <a:rPr lang="es-ES" sz="2000" b="1" i="1" dirty="0" smtClean="0"/>
              <a:t>pierde la atención </a:t>
            </a:r>
            <a:r>
              <a:rPr lang="es-ES" sz="2000" dirty="0" smtClean="0"/>
              <a:t>a su conversación, se aísla del entrevistado perdiendo intimidad, y rompe el ritmo de una conversación fluida y cómoda.</a:t>
            </a:r>
          </a:p>
          <a:p>
            <a:pPr marL="577850" lvl="1" indent="354013" algn="just">
              <a:buFont typeface="Arial" charset="0"/>
              <a:buNone/>
              <a:defRPr/>
            </a:pPr>
            <a:endParaRPr lang="es-ES" sz="2400" dirty="0" smtClean="0"/>
          </a:p>
          <a:p>
            <a:pPr marL="177800" indent="354013" algn="just">
              <a:buFont typeface="Arial" charset="0"/>
              <a:buNone/>
              <a:defRPr/>
            </a:pPr>
            <a:endParaRPr lang="es-ES" sz="2000" b="1" i="1" dirty="0" smtClean="0"/>
          </a:p>
        </p:txBody>
      </p:sp>
      <p:pic>
        <p:nvPicPr>
          <p:cNvPr id="49157"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7" name="6 CuadroTexto"/>
          <p:cNvSpPr txBox="1"/>
          <p:nvPr/>
        </p:nvSpPr>
        <p:spPr>
          <a:xfrm>
            <a:off x="2528888" y="5635625"/>
            <a:ext cx="6048375" cy="461963"/>
          </a:xfrm>
          <a:prstGeom prst="rect">
            <a:avLst/>
          </a:prstGeom>
          <a:noFill/>
        </p:spPr>
        <p:txBody>
          <a:bodyPr>
            <a:spAutoFit/>
          </a:bodyPr>
          <a:lstStyle/>
          <a:p>
            <a:pPr algn="r">
              <a:defRPr/>
            </a:pPr>
            <a:r>
              <a:rPr lang="es-ES" sz="1200" b="1" dirty="0">
                <a:solidFill>
                  <a:schemeClr val="bg1">
                    <a:lumMod val="65000"/>
                  </a:schemeClr>
                </a:solidFill>
              </a:rPr>
              <a:t>Ruiz </a:t>
            </a:r>
            <a:r>
              <a:rPr lang="es-ES" sz="1200" b="1" dirty="0" err="1">
                <a:solidFill>
                  <a:schemeClr val="bg1">
                    <a:lumMod val="65000"/>
                  </a:schemeClr>
                </a:solidFill>
              </a:rPr>
              <a:t>Olabuenaga</a:t>
            </a:r>
            <a:r>
              <a:rPr lang="es-ES" sz="1200" b="1" dirty="0">
                <a:solidFill>
                  <a:schemeClr val="bg1">
                    <a:lumMod val="65000"/>
                  </a:schemeClr>
                </a:solidFill>
              </a:rPr>
              <a:t>, J. I. e </a:t>
            </a:r>
            <a:r>
              <a:rPr lang="es-ES" sz="1200" b="1" dirty="0" err="1">
                <a:solidFill>
                  <a:schemeClr val="bg1">
                    <a:lumMod val="65000"/>
                  </a:schemeClr>
                </a:solidFill>
              </a:rPr>
              <a:t>Ispizua</a:t>
            </a:r>
            <a:r>
              <a:rPr lang="es-ES" sz="1200" b="1" dirty="0">
                <a:solidFill>
                  <a:schemeClr val="bg1">
                    <a:lumMod val="65000"/>
                  </a:schemeClr>
                </a:solidFill>
              </a:rPr>
              <a:t>, M. A. (1989). </a:t>
            </a:r>
            <a:r>
              <a:rPr lang="es-ES" sz="1200" b="1" i="1" dirty="0">
                <a:solidFill>
                  <a:schemeClr val="bg1">
                    <a:lumMod val="65000"/>
                  </a:schemeClr>
                </a:solidFill>
              </a:rPr>
              <a:t>La Descodificación de la vida cotidiana : métodos de investigación cualitativa</a:t>
            </a:r>
            <a:r>
              <a:rPr lang="es-ES" sz="1200" b="1" dirty="0">
                <a:solidFill>
                  <a:schemeClr val="bg1">
                    <a:lumMod val="65000"/>
                  </a:schemeClr>
                </a:solidFill>
              </a:rPr>
              <a:t>. Bilbao: Universidad de Deusto.</a:t>
            </a:r>
            <a:endParaRPr lang="eu-ES" sz="1200" b="1" dirty="0">
              <a:solidFill>
                <a:schemeClr val="bg1">
                  <a:lumMod val="65000"/>
                </a:schemeClr>
              </a:solidFill>
            </a:endParaRPr>
          </a:p>
        </p:txBody>
      </p:sp>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B) Realización</a:t>
            </a:r>
            <a:endParaRPr lang="es-ES" dirty="0" smtClean="0"/>
          </a:p>
        </p:txBody>
      </p:sp>
      <p:sp>
        <p:nvSpPr>
          <p:cNvPr id="31747" name="2 Subtítulo"/>
          <p:cNvSpPr>
            <a:spLocks noGrp="1"/>
          </p:cNvSpPr>
          <p:nvPr>
            <p:ph idx="1"/>
          </p:nvPr>
        </p:nvSpPr>
        <p:spPr/>
        <p:txBody>
          <a:bodyPr/>
          <a:lstStyle/>
          <a:p>
            <a:pPr marL="0" indent="0" algn="just">
              <a:buNone/>
              <a:defRPr/>
            </a:pPr>
            <a:r>
              <a:rPr lang="es-ES" sz="2400" b="1" dirty="0"/>
              <a:t>Proceso de Registro</a:t>
            </a:r>
          </a:p>
          <a:p>
            <a:pPr marL="177800" indent="0" algn="just">
              <a:buFont typeface="Arial" charset="0"/>
              <a:buNone/>
              <a:defRPr/>
            </a:pPr>
            <a:endParaRPr lang="es-ES" sz="2000" dirty="0" smtClean="0"/>
          </a:p>
          <a:p>
            <a:pPr marL="177800" indent="0" algn="just">
              <a:buFont typeface="Arial" charset="0"/>
              <a:buNone/>
              <a:defRPr/>
            </a:pPr>
            <a:endParaRPr lang="es-ES" sz="2000" dirty="0" smtClean="0"/>
          </a:p>
          <a:p>
            <a:pPr marL="177800" indent="0" algn="just">
              <a:buFont typeface="Arial" charset="0"/>
              <a:buNone/>
              <a:defRPr/>
            </a:pPr>
            <a:r>
              <a:rPr lang="es-ES" sz="2000" dirty="0" smtClean="0"/>
              <a:t>El entrevistador se mueve entre un </a:t>
            </a:r>
            <a:r>
              <a:rPr lang="es-ES" sz="2000" b="1" i="1" dirty="0" smtClean="0"/>
              <a:t>deseo de asegurar la fiabilidad </a:t>
            </a:r>
            <a:r>
              <a:rPr lang="es-ES" sz="2000" dirty="0" smtClean="0"/>
              <a:t>intentando copiar literalmente lo que oye</a:t>
            </a:r>
            <a:r>
              <a:rPr lang="es-ES" sz="2000" b="1" i="1" dirty="0" smtClean="0"/>
              <a:t>, </a:t>
            </a:r>
            <a:r>
              <a:rPr lang="es-ES" sz="2000" dirty="0" smtClean="0"/>
              <a:t>y la</a:t>
            </a:r>
            <a:r>
              <a:rPr lang="es-ES" sz="2000" b="1" i="1" dirty="0" smtClean="0"/>
              <a:t> validez </a:t>
            </a:r>
            <a:r>
              <a:rPr lang="es-ES" sz="2000" dirty="0" smtClean="0"/>
              <a:t>de una conversación en la que se rompe la </a:t>
            </a:r>
            <a:r>
              <a:rPr lang="es-ES" sz="2000" i="1" dirty="0" smtClean="0"/>
              <a:t>interacción humana viva</a:t>
            </a:r>
            <a:r>
              <a:rPr lang="es-ES" sz="2000" dirty="0" smtClean="0"/>
              <a:t>.</a:t>
            </a:r>
          </a:p>
          <a:p>
            <a:pPr marL="577850" lvl="1" indent="354013" algn="just">
              <a:buFont typeface="Arial" charset="0"/>
              <a:buNone/>
              <a:defRPr/>
            </a:pPr>
            <a:endParaRPr lang="es-ES" sz="2400" dirty="0" smtClean="0"/>
          </a:p>
          <a:p>
            <a:pPr marL="177800" indent="354013" algn="just">
              <a:buFont typeface="Arial" charset="0"/>
              <a:buNone/>
              <a:defRPr/>
            </a:pPr>
            <a:endParaRPr lang="es-ES" sz="2000" b="1" i="1" dirty="0" smtClean="0"/>
          </a:p>
        </p:txBody>
      </p:sp>
      <p:pic>
        <p:nvPicPr>
          <p:cNvPr id="5018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7" name="6 CuadroTexto"/>
          <p:cNvSpPr txBox="1"/>
          <p:nvPr/>
        </p:nvSpPr>
        <p:spPr>
          <a:xfrm>
            <a:off x="2528888" y="5635625"/>
            <a:ext cx="6048375" cy="461963"/>
          </a:xfrm>
          <a:prstGeom prst="rect">
            <a:avLst/>
          </a:prstGeom>
          <a:noFill/>
        </p:spPr>
        <p:txBody>
          <a:bodyPr>
            <a:spAutoFit/>
          </a:bodyPr>
          <a:lstStyle/>
          <a:p>
            <a:pPr algn="r">
              <a:defRPr/>
            </a:pPr>
            <a:r>
              <a:rPr lang="es-ES" sz="1200" b="1" dirty="0">
                <a:solidFill>
                  <a:schemeClr val="bg1">
                    <a:lumMod val="65000"/>
                  </a:schemeClr>
                </a:solidFill>
              </a:rPr>
              <a:t>Ruiz </a:t>
            </a:r>
            <a:r>
              <a:rPr lang="es-ES" sz="1200" b="1" dirty="0" err="1">
                <a:solidFill>
                  <a:schemeClr val="bg1">
                    <a:lumMod val="65000"/>
                  </a:schemeClr>
                </a:solidFill>
              </a:rPr>
              <a:t>Olabuenaga</a:t>
            </a:r>
            <a:r>
              <a:rPr lang="es-ES" sz="1200" b="1" dirty="0">
                <a:solidFill>
                  <a:schemeClr val="bg1">
                    <a:lumMod val="65000"/>
                  </a:schemeClr>
                </a:solidFill>
              </a:rPr>
              <a:t>, J. I. e </a:t>
            </a:r>
            <a:r>
              <a:rPr lang="es-ES" sz="1200" b="1" dirty="0" err="1">
                <a:solidFill>
                  <a:schemeClr val="bg1">
                    <a:lumMod val="65000"/>
                  </a:schemeClr>
                </a:solidFill>
              </a:rPr>
              <a:t>Ispizua</a:t>
            </a:r>
            <a:r>
              <a:rPr lang="es-ES" sz="1200" b="1" dirty="0">
                <a:solidFill>
                  <a:schemeClr val="bg1">
                    <a:lumMod val="65000"/>
                  </a:schemeClr>
                </a:solidFill>
              </a:rPr>
              <a:t>, M. A. (1989). </a:t>
            </a:r>
            <a:r>
              <a:rPr lang="es-ES" sz="1200" b="1" i="1" dirty="0">
                <a:solidFill>
                  <a:schemeClr val="bg1">
                    <a:lumMod val="65000"/>
                  </a:schemeClr>
                </a:solidFill>
              </a:rPr>
              <a:t>La Descodificación de la vida cotidiana : métodos de investigación cualitativa</a:t>
            </a:r>
            <a:r>
              <a:rPr lang="es-ES" sz="1200" b="1" dirty="0">
                <a:solidFill>
                  <a:schemeClr val="bg1">
                    <a:lumMod val="65000"/>
                  </a:schemeClr>
                </a:solidFill>
              </a:rPr>
              <a:t>. Bilbao: Universidad de Deusto.</a:t>
            </a:r>
            <a:endParaRPr lang="eu-ES" sz="1200" b="1" dirty="0">
              <a:solidFill>
                <a:schemeClr val="bg1">
                  <a:lumMod val="65000"/>
                </a:schemeClr>
              </a:solidFill>
            </a:endParaRPr>
          </a:p>
        </p:txBody>
      </p:sp>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a:t>
            </a:r>
            <a:r>
              <a:rPr lang="es-ES" dirty="0" smtClean="0"/>
              <a:t>C) Análisis</a:t>
            </a:r>
          </a:p>
        </p:txBody>
      </p:sp>
      <p:sp>
        <p:nvSpPr>
          <p:cNvPr id="51203" name="2 Subtítulo"/>
          <p:cNvSpPr>
            <a:spLocks noGrp="1"/>
          </p:cNvSpPr>
          <p:nvPr>
            <p:ph idx="1"/>
          </p:nvPr>
        </p:nvSpPr>
        <p:spPr/>
        <p:txBody>
          <a:bodyPr/>
          <a:lstStyle/>
          <a:p>
            <a:pPr algn="just"/>
            <a:endParaRPr lang="es-ES" sz="2000" dirty="0" smtClean="0"/>
          </a:p>
        </p:txBody>
      </p:sp>
      <p:pic>
        <p:nvPicPr>
          <p:cNvPr id="51205"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6"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C) Análisis</a:t>
            </a:r>
            <a:endParaRPr lang="es-ES" dirty="0" smtClean="0">
              <a:solidFill>
                <a:schemeClr val="bg1">
                  <a:lumMod val="75000"/>
                </a:schemeClr>
              </a:solidFill>
            </a:endParaRPr>
          </a:p>
        </p:txBody>
      </p:sp>
      <p:sp>
        <p:nvSpPr>
          <p:cNvPr id="22531" name="2 Subtítulo"/>
          <p:cNvSpPr>
            <a:spLocks noGrp="1"/>
          </p:cNvSpPr>
          <p:nvPr>
            <p:ph idx="1"/>
          </p:nvPr>
        </p:nvSpPr>
        <p:spPr/>
        <p:txBody>
          <a:bodyPr/>
          <a:lstStyle/>
          <a:p>
            <a:pPr marL="95250" indent="14288" algn="just">
              <a:buFont typeface="Arial" charset="0"/>
              <a:buNone/>
              <a:defRPr/>
            </a:pPr>
            <a:r>
              <a:rPr lang="es-ES" sz="2400" dirty="0" smtClean="0"/>
              <a:t>El análisis es una parte integrante de la entrevista y, como tal no puede zafarse ni actuar ignorando los presupuestos que condicionan y presiden a ésta. Por esto mismo, el trabajo del análisis:</a:t>
            </a:r>
          </a:p>
          <a:p>
            <a:pPr marL="531813" indent="-176213" algn="just">
              <a:defRPr/>
            </a:pPr>
            <a:r>
              <a:rPr lang="es-ES" sz="2000" dirty="0" smtClean="0"/>
              <a:t>Acepta, de entrada, la </a:t>
            </a:r>
            <a:r>
              <a:rPr lang="es-ES" sz="2000" b="1" i="1" dirty="0" smtClean="0"/>
              <a:t>imposibilidad </a:t>
            </a:r>
            <a:r>
              <a:rPr lang="es-ES" sz="2000" b="1" dirty="0" smtClean="0"/>
              <a:t>de </a:t>
            </a:r>
            <a:r>
              <a:rPr lang="es-ES" sz="2000" b="1" dirty="0" err="1" smtClean="0"/>
              <a:t>empatizar</a:t>
            </a:r>
            <a:r>
              <a:rPr lang="es-ES" sz="2000" b="1" dirty="0" smtClean="0"/>
              <a:t> completamente </a:t>
            </a:r>
            <a:r>
              <a:rPr lang="es-ES" sz="2000" dirty="0" smtClean="0"/>
              <a:t>con el entrevistado, de revivir personalmente su experiencia.</a:t>
            </a:r>
          </a:p>
          <a:p>
            <a:pPr marL="531813" lvl="1" indent="-176213" algn="just">
              <a:buFont typeface="Arial" charset="0"/>
              <a:buChar char="•"/>
              <a:defRPr/>
            </a:pPr>
            <a:r>
              <a:rPr lang="es-ES" sz="2000" dirty="0" smtClean="0"/>
              <a:t>Acepta, así mismo, el </a:t>
            </a:r>
            <a:r>
              <a:rPr lang="es-ES" sz="2000" b="1" i="1" dirty="0" smtClean="0"/>
              <a:t>carácter vicario </a:t>
            </a:r>
            <a:r>
              <a:rPr lang="es-ES" sz="2000" b="1" dirty="0" smtClean="0"/>
              <a:t>de la entrevista</a:t>
            </a:r>
            <a:r>
              <a:rPr lang="es-ES" sz="2000" dirty="0" smtClean="0"/>
              <a:t>, a través de la cual le es permitido acercarse, de forma mediatizada por el relato del entrevistado, a la auténtica experiencia de éste.</a:t>
            </a:r>
          </a:p>
          <a:p>
            <a:pPr algn="just">
              <a:defRPr/>
            </a:pPr>
            <a:endParaRPr lang="es-ES" sz="2000" dirty="0" smtClean="0"/>
          </a:p>
        </p:txBody>
      </p:sp>
      <p:pic>
        <p:nvPicPr>
          <p:cNvPr id="52229"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7" name="6 CuadroTexto"/>
          <p:cNvSpPr txBox="1"/>
          <p:nvPr/>
        </p:nvSpPr>
        <p:spPr>
          <a:xfrm>
            <a:off x="2411413" y="5516563"/>
            <a:ext cx="6048375" cy="461962"/>
          </a:xfrm>
          <a:prstGeom prst="rect">
            <a:avLst/>
          </a:prstGeom>
          <a:noFill/>
        </p:spPr>
        <p:txBody>
          <a:bodyPr>
            <a:spAutoFit/>
          </a:bodyPr>
          <a:lstStyle/>
          <a:p>
            <a:pPr algn="r">
              <a:defRPr/>
            </a:pPr>
            <a:r>
              <a:rPr lang="es-ES" sz="1200" b="1" dirty="0">
                <a:solidFill>
                  <a:schemeClr val="bg1">
                    <a:lumMod val="65000"/>
                  </a:schemeClr>
                </a:solidFill>
              </a:rPr>
              <a:t>Ruiz </a:t>
            </a:r>
            <a:r>
              <a:rPr lang="es-ES" sz="1200" b="1" dirty="0" err="1">
                <a:solidFill>
                  <a:schemeClr val="bg1">
                    <a:lumMod val="65000"/>
                  </a:schemeClr>
                </a:solidFill>
              </a:rPr>
              <a:t>Olabuenaga</a:t>
            </a:r>
            <a:r>
              <a:rPr lang="es-ES" sz="1200" b="1" dirty="0">
                <a:solidFill>
                  <a:schemeClr val="bg1">
                    <a:lumMod val="65000"/>
                  </a:schemeClr>
                </a:solidFill>
              </a:rPr>
              <a:t>, J. I. e </a:t>
            </a:r>
            <a:r>
              <a:rPr lang="es-ES" sz="1200" b="1" dirty="0" err="1">
                <a:solidFill>
                  <a:schemeClr val="bg1">
                    <a:lumMod val="65000"/>
                  </a:schemeClr>
                </a:solidFill>
              </a:rPr>
              <a:t>Ispizua</a:t>
            </a:r>
            <a:r>
              <a:rPr lang="es-ES" sz="1200" b="1" dirty="0">
                <a:solidFill>
                  <a:schemeClr val="bg1">
                    <a:lumMod val="65000"/>
                  </a:schemeClr>
                </a:solidFill>
              </a:rPr>
              <a:t>, M. A. (1989). </a:t>
            </a:r>
            <a:r>
              <a:rPr lang="es-ES" sz="1200" b="1" i="1" dirty="0">
                <a:solidFill>
                  <a:schemeClr val="bg1">
                    <a:lumMod val="65000"/>
                  </a:schemeClr>
                </a:solidFill>
              </a:rPr>
              <a:t>La Descodificación de la vida cotidiana : métodos de investigación cualitativa</a:t>
            </a:r>
            <a:r>
              <a:rPr lang="es-ES" sz="1200" b="1" dirty="0">
                <a:solidFill>
                  <a:schemeClr val="bg1">
                    <a:lumMod val="65000"/>
                  </a:schemeClr>
                </a:solidFill>
              </a:rPr>
              <a:t>. Bilbao: Universidad de Deusto.</a:t>
            </a:r>
            <a:endParaRPr lang="eu-ES" sz="1200" b="1" dirty="0">
              <a:solidFill>
                <a:schemeClr val="bg1">
                  <a:lumMod val="65000"/>
                </a:schemeClr>
              </a:solidFill>
            </a:endParaRPr>
          </a:p>
        </p:txBody>
      </p:sp>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a:bodyPr>
          <a:lstStyle/>
          <a:p>
            <a:pPr algn="l" eaLnBrk="1" hangingPunct="1"/>
            <a:r>
              <a:rPr lang="es-ES" dirty="0" smtClean="0">
                <a:solidFill>
                  <a:schemeClr val="bg1">
                    <a:lumMod val="85000"/>
                  </a:schemeClr>
                </a:solidFill>
              </a:rPr>
              <a:t>0.Presentación</a:t>
            </a:r>
            <a:r>
              <a:rPr lang="es-ES" dirty="0">
                <a:solidFill>
                  <a:schemeClr val="bg1"/>
                </a:solidFill>
              </a:rPr>
              <a:t> </a:t>
            </a:r>
            <a:r>
              <a:rPr lang="es-ES" b="1" dirty="0" smtClean="0">
                <a:solidFill>
                  <a:srgbClr val="FF0000"/>
                </a:solidFill>
              </a:rPr>
              <a:t>¿Pero Quién Soy?</a:t>
            </a:r>
          </a:p>
        </p:txBody>
      </p:sp>
      <p:sp>
        <p:nvSpPr>
          <p:cNvPr id="4099" name="2 Subtítulo"/>
          <p:cNvSpPr>
            <a:spLocks noGrp="1"/>
          </p:cNvSpPr>
          <p:nvPr>
            <p:ph idx="1"/>
          </p:nvPr>
        </p:nvSpPr>
        <p:spPr/>
        <p:txBody>
          <a:bodyPr/>
          <a:lstStyle/>
          <a:p>
            <a:pPr algn="just"/>
            <a:r>
              <a:rPr lang="es-ES" dirty="0" smtClean="0"/>
              <a:t>Juan Aldaz Arregui</a:t>
            </a:r>
          </a:p>
          <a:p>
            <a:pPr lvl="1" algn="just"/>
            <a:r>
              <a:rPr lang="es-ES" dirty="0" smtClean="0">
                <a:solidFill>
                  <a:schemeClr val="bg1">
                    <a:lumMod val="85000"/>
                  </a:schemeClr>
                </a:solidFill>
              </a:rPr>
              <a:t>Nací en 1979 en Donosita / San Sebastián donde resido actualmente</a:t>
            </a:r>
          </a:p>
          <a:p>
            <a:pPr lvl="1" algn="just"/>
            <a:r>
              <a:rPr lang="es-ES" dirty="0" smtClean="0">
                <a:solidFill>
                  <a:schemeClr val="bg1">
                    <a:lumMod val="85000"/>
                  </a:schemeClr>
                </a:solidFill>
              </a:rPr>
              <a:t>Estoy casado y tengo un hijo</a:t>
            </a:r>
          </a:p>
          <a:p>
            <a:pPr lvl="1" algn="just"/>
            <a:r>
              <a:rPr lang="es-ES" dirty="0" smtClean="0">
                <a:solidFill>
                  <a:schemeClr val="bg1">
                    <a:lumMod val="85000"/>
                  </a:schemeClr>
                </a:solidFill>
              </a:rPr>
              <a:t>Me gusta viajar </a:t>
            </a:r>
          </a:p>
          <a:p>
            <a:pPr lvl="1" algn="just"/>
            <a:r>
              <a:rPr lang="es-ES" dirty="0" smtClean="0">
                <a:solidFill>
                  <a:schemeClr val="bg1">
                    <a:lumMod val="85000"/>
                  </a:schemeClr>
                </a:solidFill>
              </a:rPr>
              <a:t>Me encanta leer de todo</a:t>
            </a:r>
          </a:p>
          <a:p>
            <a:pPr lvl="1" algn="just"/>
            <a:r>
              <a:rPr lang="es-ES" dirty="0" smtClean="0">
                <a:solidFill>
                  <a:schemeClr val="bg1">
                    <a:lumMod val="85000"/>
                  </a:schemeClr>
                </a:solidFill>
              </a:rPr>
              <a:t>…</a:t>
            </a:r>
          </a:p>
          <a:p>
            <a:pPr lvl="1" algn="just"/>
            <a:endParaRPr lang="es-ES" dirty="0" smtClean="0"/>
          </a:p>
          <a:p>
            <a:pPr lvl="1" algn="just"/>
            <a:endParaRPr lang="es-ES" dirty="0" smtClean="0"/>
          </a:p>
          <a:p>
            <a:pPr lvl="1" algn="just"/>
            <a:endParaRPr lang="es-ES" dirty="0" smtClean="0"/>
          </a:p>
          <a:p>
            <a:pPr algn="just"/>
            <a:endParaRPr lang="es-ES" dirty="0" smtClean="0"/>
          </a:p>
          <a:p>
            <a:pPr eaLnBrk="1" hangingPunct="1"/>
            <a:endParaRPr lang="es-ES" b="1" dirty="0" smtClean="0"/>
          </a:p>
          <a:p>
            <a:pPr lvl="1"/>
            <a:endParaRPr lang="es-ES" dirty="0" smtClean="0"/>
          </a:p>
          <a:p>
            <a:pPr lvl="2" eaLnBrk="1" hangingPunct="1"/>
            <a:endParaRPr lang="es-ES" dirty="0" smtClean="0"/>
          </a:p>
          <a:p>
            <a:pPr lvl="2" eaLnBrk="1" hangingPunct="1"/>
            <a:endParaRPr lang="es-ES" dirty="0" smtClean="0"/>
          </a:p>
        </p:txBody>
      </p:sp>
      <p:pic>
        <p:nvPicPr>
          <p:cNvPr id="410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
        <p:nvSpPr>
          <p:cNvPr id="6" name="5 CuadroTexto"/>
          <p:cNvSpPr txBox="1"/>
          <p:nvPr/>
        </p:nvSpPr>
        <p:spPr>
          <a:xfrm>
            <a:off x="1979712" y="2852936"/>
            <a:ext cx="4824536" cy="1015663"/>
          </a:xfrm>
          <a:prstGeom prst="rect">
            <a:avLst/>
          </a:prstGeom>
          <a:noFill/>
        </p:spPr>
        <p:txBody>
          <a:bodyPr wrap="square" rtlCol="0">
            <a:spAutoFit/>
          </a:bodyPr>
          <a:lstStyle/>
          <a:p>
            <a:r>
              <a:rPr lang="es-ES" sz="6000" b="1" dirty="0" smtClean="0">
                <a:solidFill>
                  <a:srgbClr val="FF0000"/>
                </a:solidFill>
              </a:rPr>
              <a:t>¿Y vosotras?</a:t>
            </a:r>
            <a:endParaRPr lang="es-ES"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C) Análisis</a:t>
            </a:r>
            <a:endParaRPr lang="es-ES" dirty="0" smtClean="0"/>
          </a:p>
        </p:txBody>
      </p:sp>
      <p:sp>
        <p:nvSpPr>
          <p:cNvPr id="22531" name="2 Subtítulo"/>
          <p:cNvSpPr>
            <a:spLocks noGrp="1"/>
          </p:cNvSpPr>
          <p:nvPr>
            <p:ph idx="1"/>
          </p:nvPr>
        </p:nvSpPr>
        <p:spPr/>
        <p:txBody>
          <a:bodyPr/>
          <a:lstStyle/>
          <a:p>
            <a:pPr marL="95250" indent="14288" algn="just">
              <a:buFont typeface="Arial" charset="0"/>
              <a:buNone/>
              <a:defRPr/>
            </a:pPr>
            <a:r>
              <a:rPr lang="es-ES" sz="2400" dirty="0" smtClean="0"/>
              <a:t>Con estas dos limitaciones básicas, el análisis persigue un fin específico y concreto, </a:t>
            </a:r>
            <a:r>
              <a:rPr lang="es-ES" sz="2400" b="1" dirty="0" smtClean="0"/>
              <a:t>la comprensión del mundo tal como el propio entrevistado lo construye</a:t>
            </a:r>
            <a:r>
              <a:rPr lang="es-ES" sz="2400" dirty="0" smtClean="0"/>
              <a:t>. Este objetivo se articula en tres momentos:</a:t>
            </a:r>
          </a:p>
          <a:p>
            <a:pPr marL="531813" lvl="1" indent="-176213" algn="just">
              <a:buFont typeface="Arial" charset="0"/>
              <a:buChar char="•"/>
              <a:defRPr/>
            </a:pPr>
            <a:r>
              <a:rPr lang="es-ES" sz="2000" dirty="0" smtClean="0"/>
              <a:t>la estructuración o </a:t>
            </a:r>
            <a:r>
              <a:rPr lang="es-ES" sz="2000" i="1" dirty="0" smtClean="0"/>
              <a:t>reconstrucción del constructo </a:t>
            </a:r>
            <a:r>
              <a:rPr lang="es-ES" sz="2000" dirty="0" smtClean="0"/>
              <a:t>personal del propio entrevistado,</a:t>
            </a:r>
          </a:p>
          <a:p>
            <a:pPr marL="531813" lvl="1" indent="-176213" algn="just">
              <a:buFont typeface="Arial" charset="0"/>
              <a:buChar char="•"/>
              <a:defRPr/>
            </a:pPr>
            <a:r>
              <a:rPr lang="es-ES" sz="2000" dirty="0" smtClean="0"/>
              <a:t>la </a:t>
            </a:r>
            <a:r>
              <a:rPr lang="es-ES" sz="2000" i="1" dirty="0" smtClean="0"/>
              <a:t>captación del significado </a:t>
            </a:r>
            <a:r>
              <a:rPr lang="es-ES" sz="2000" dirty="0" smtClean="0"/>
              <a:t>que éste constructo encierra y, finalmente,</a:t>
            </a:r>
          </a:p>
          <a:p>
            <a:pPr marL="531813" lvl="1" indent="-176213" algn="just">
              <a:buFont typeface="Arial" charset="0"/>
              <a:buChar char="•"/>
              <a:defRPr/>
            </a:pPr>
            <a:r>
              <a:rPr lang="es-ES" sz="2000" dirty="0" smtClean="0"/>
              <a:t>la </a:t>
            </a:r>
            <a:r>
              <a:rPr lang="es-ES" sz="2000" i="1" dirty="0" smtClean="0"/>
              <a:t>exposición vicaria </a:t>
            </a:r>
            <a:r>
              <a:rPr lang="es-ES" sz="2000" dirty="0" smtClean="0"/>
              <a:t>que, en forma de relato elaborado por el entrevistador, transmite constructo y significado al mundo exterior.</a:t>
            </a:r>
          </a:p>
          <a:p>
            <a:pPr algn="just">
              <a:defRPr/>
            </a:pPr>
            <a:endParaRPr lang="es-ES" sz="2000" dirty="0" smtClean="0"/>
          </a:p>
        </p:txBody>
      </p:sp>
      <p:pic>
        <p:nvPicPr>
          <p:cNvPr id="53253"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7" name="6 CuadroTexto"/>
          <p:cNvSpPr txBox="1"/>
          <p:nvPr/>
        </p:nvSpPr>
        <p:spPr>
          <a:xfrm>
            <a:off x="2411413" y="5516563"/>
            <a:ext cx="6048375" cy="461962"/>
          </a:xfrm>
          <a:prstGeom prst="rect">
            <a:avLst/>
          </a:prstGeom>
          <a:noFill/>
        </p:spPr>
        <p:txBody>
          <a:bodyPr>
            <a:spAutoFit/>
          </a:bodyPr>
          <a:lstStyle/>
          <a:p>
            <a:pPr algn="r">
              <a:defRPr/>
            </a:pPr>
            <a:r>
              <a:rPr lang="es-ES" sz="1200" b="1" dirty="0">
                <a:solidFill>
                  <a:schemeClr val="bg1">
                    <a:lumMod val="65000"/>
                  </a:schemeClr>
                </a:solidFill>
              </a:rPr>
              <a:t>Ruiz </a:t>
            </a:r>
            <a:r>
              <a:rPr lang="es-ES" sz="1200" b="1" dirty="0" err="1">
                <a:solidFill>
                  <a:schemeClr val="bg1">
                    <a:lumMod val="65000"/>
                  </a:schemeClr>
                </a:solidFill>
              </a:rPr>
              <a:t>Olabuenaga</a:t>
            </a:r>
            <a:r>
              <a:rPr lang="es-ES" sz="1200" b="1" dirty="0">
                <a:solidFill>
                  <a:schemeClr val="bg1">
                    <a:lumMod val="65000"/>
                  </a:schemeClr>
                </a:solidFill>
              </a:rPr>
              <a:t>, J. I. e </a:t>
            </a:r>
            <a:r>
              <a:rPr lang="es-ES" sz="1200" b="1" dirty="0" err="1">
                <a:solidFill>
                  <a:schemeClr val="bg1">
                    <a:lumMod val="65000"/>
                  </a:schemeClr>
                </a:solidFill>
              </a:rPr>
              <a:t>Ispizua</a:t>
            </a:r>
            <a:r>
              <a:rPr lang="es-ES" sz="1200" b="1" dirty="0">
                <a:solidFill>
                  <a:schemeClr val="bg1">
                    <a:lumMod val="65000"/>
                  </a:schemeClr>
                </a:solidFill>
              </a:rPr>
              <a:t>, M. A. (1989). </a:t>
            </a:r>
            <a:r>
              <a:rPr lang="es-ES" sz="1200" b="1" i="1" dirty="0">
                <a:solidFill>
                  <a:schemeClr val="bg1">
                    <a:lumMod val="65000"/>
                  </a:schemeClr>
                </a:solidFill>
              </a:rPr>
              <a:t>La Descodificación de la vida cotidiana : métodos de investigación cualitativa</a:t>
            </a:r>
            <a:r>
              <a:rPr lang="es-ES" sz="1200" b="1" dirty="0">
                <a:solidFill>
                  <a:schemeClr val="bg1">
                    <a:lumMod val="65000"/>
                  </a:schemeClr>
                </a:solidFill>
              </a:rPr>
              <a:t>. Bilbao: Universidad de Deusto.</a:t>
            </a:r>
            <a:endParaRPr lang="eu-ES" sz="1200" b="1" dirty="0">
              <a:solidFill>
                <a:schemeClr val="bg1">
                  <a:lumMod val="65000"/>
                </a:schemeClr>
              </a:solidFill>
            </a:endParaRPr>
          </a:p>
        </p:txBody>
      </p:sp>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C) Análisis</a:t>
            </a:r>
            <a:endParaRPr lang="es-ES" dirty="0" smtClean="0"/>
          </a:p>
        </p:txBody>
      </p:sp>
      <p:sp>
        <p:nvSpPr>
          <p:cNvPr id="54275" name="2 Subtítulo"/>
          <p:cNvSpPr>
            <a:spLocks noGrp="1"/>
          </p:cNvSpPr>
          <p:nvPr>
            <p:ph idx="1"/>
          </p:nvPr>
        </p:nvSpPr>
        <p:spPr/>
        <p:txBody>
          <a:bodyPr/>
          <a:lstStyle/>
          <a:p>
            <a:pPr algn="just">
              <a:buFont typeface="Arial" charset="0"/>
              <a:buNone/>
            </a:pPr>
            <a:endParaRPr lang="es-ES" sz="2000" smtClean="0"/>
          </a:p>
          <a:p>
            <a:pPr algn="just">
              <a:buFont typeface="Arial" charset="0"/>
              <a:buNone/>
            </a:pPr>
            <a:endParaRPr lang="es-ES" sz="2000" smtClean="0"/>
          </a:p>
          <a:p>
            <a:pPr algn="ctr">
              <a:buFont typeface="Arial" charset="0"/>
              <a:buNone/>
            </a:pPr>
            <a:r>
              <a:rPr lang="es-ES" smtClean="0"/>
              <a:t>Buscamos un </a:t>
            </a:r>
            <a:r>
              <a:rPr lang="es-ES" b="1" smtClean="0"/>
              <a:t>análisis hermenéutico</a:t>
            </a:r>
            <a:r>
              <a:rPr lang="es-ES" smtClean="0"/>
              <a:t> de las entrevistas en profundidad</a:t>
            </a:r>
            <a:r>
              <a:rPr lang="es-ES" smtClean="0">
                <a:sym typeface="Wingdings" pitchFamily="2" charset="2"/>
              </a:rPr>
              <a:t> </a:t>
            </a:r>
          </a:p>
          <a:p>
            <a:pPr algn="ctr">
              <a:buFont typeface="Arial" charset="0"/>
              <a:buNone/>
            </a:pPr>
            <a:r>
              <a:rPr lang="es-ES" i="1" smtClean="0">
                <a:sym typeface="Wingdings" pitchFamily="2" charset="2"/>
              </a:rPr>
              <a:t>interpretación del discurso</a:t>
            </a:r>
            <a:endParaRPr lang="es-ES" i="1" smtClean="0"/>
          </a:p>
        </p:txBody>
      </p:sp>
      <p:pic>
        <p:nvPicPr>
          <p:cNvPr id="54277"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6"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pPr algn="l">
              <a:defRPr/>
            </a:pPr>
            <a:r>
              <a:rPr lang="es-ES" dirty="0">
                <a:solidFill>
                  <a:schemeClr val="bg1">
                    <a:lumMod val="75000"/>
                  </a:schemeClr>
                </a:solidFill>
              </a:rPr>
              <a:t>3.Fases de la Entrevista en Profundidad C) Análisis</a:t>
            </a:r>
            <a:endParaRPr lang="es-ES" dirty="0" smtClean="0"/>
          </a:p>
        </p:txBody>
      </p:sp>
      <p:sp>
        <p:nvSpPr>
          <p:cNvPr id="22531" name="2 Subtítulo"/>
          <p:cNvSpPr>
            <a:spLocks noGrp="1"/>
          </p:cNvSpPr>
          <p:nvPr>
            <p:ph idx="1"/>
          </p:nvPr>
        </p:nvSpPr>
        <p:spPr/>
        <p:txBody>
          <a:bodyPr/>
          <a:lstStyle/>
          <a:p>
            <a:pPr marL="95250" indent="14288" algn="just">
              <a:buFont typeface="Arial" charset="0"/>
              <a:buNone/>
              <a:defRPr/>
            </a:pPr>
            <a:endParaRPr lang="es-ES" sz="2400" dirty="0" smtClean="0"/>
          </a:p>
          <a:p>
            <a:pPr marL="95250" indent="14288" algn="just">
              <a:buFont typeface="Arial" charset="0"/>
              <a:buNone/>
              <a:defRPr/>
            </a:pPr>
            <a:endParaRPr lang="es-ES" sz="2400" dirty="0" smtClean="0"/>
          </a:p>
          <a:p>
            <a:pPr marL="95250" indent="14288" algn="ctr">
              <a:buFont typeface="Arial" charset="0"/>
              <a:buNone/>
              <a:defRPr/>
            </a:pPr>
            <a:r>
              <a:rPr lang="es-ES" dirty="0" smtClean="0"/>
              <a:t>“(…) Es importante mantener una </a:t>
            </a:r>
            <a:r>
              <a:rPr lang="es-ES" b="1" dirty="0" smtClean="0"/>
              <a:t>perspectiva ética </a:t>
            </a:r>
            <a:r>
              <a:rPr lang="es-ES" dirty="0" smtClean="0"/>
              <a:t>en todo el proyecto y ser un practicante reflexivo cuando se trata de trabajar tan cerca de </a:t>
            </a:r>
            <a:r>
              <a:rPr lang="es-ES" b="1" dirty="0" smtClean="0"/>
              <a:t>alguien que te ha dado tal regalo</a:t>
            </a:r>
            <a:r>
              <a:rPr lang="es-ES" dirty="0" smtClean="0"/>
              <a:t>, tal confianza como </a:t>
            </a:r>
            <a:r>
              <a:rPr lang="es-ES" b="1" dirty="0" smtClean="0"/>
              <a:t>un relato de vida</a:t>
            </a:r>
            <a:r>
              <a:rPr lang="es-ES" dirty="0" smtClean="0"/>
              <a:t>.”</a:t>
            </a:r>
          </a:p>
          <a:p>
            <a:pPr marL="95250" indent="14288" algn="just">
              <a:buFont typeface="Arial" charset="0"/>
              <a:buNone/>
              <a:defRPr/>
            </a:pPr>
            <a:endParaRPr lang="es-ES" sz="2000" dirty="0" smtClean="0"/>
          </a:p>
          <a:p>
            <a:pPr algn="just">
              <a:defRPr/>
            </a:pPr>
            <a:endParaRPr lang="es-ES" sz="2000" dirty="0" smtClean="0"/>
          </a:p>
        </p:txBody>
      </p:sp>
      <p:pic>
        <p:nvPicPr>
          <p:cNvPr id="56325"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sp>
        <p:nvSpPr>
          <p:cNvPr id="6" name="5 CuadroTexto"/>
          <p:cNvSpPr txBox="1"/>
          <p:nvPr/>
        </p:nvSpPr>
        <p:spPr>
          <a:xfrm>
            <a:off x="395288" y="5373688"/>
            <a:ext cx="8280400" cy="260350"/>
          </a:xfrm>
          <a:prstGeom prst="rect">
            <a:avLst/>
          </a:prstGeom>
          <a:noFill/>
        </p:spPr>
        <p:txBody>
          <a:bodyPr>
            <a:spAutoFit/>
          </a:bodyPr>
          <a:lstStyle/>
          <a:p>
            <a:pPr algn="r">
              <a:defRPr/>
            </a:pPr>
            <a:r>
              <a:rPr lang="es-ES" sz="1100" b="1" dirty="0" err="1">
                <a:solidFill>
                  <a:schemeClr val="bg1">
                    <a:lumMod val="65000"/>
                  </a:schemeClr>
                </a:solidFill>
              </a:rPr>
              <a:t>Atkinson</a:t>
            </a:r>
            <a:r>
              <a:rPr lang="es-ES" sz="1100" b="1" dirty="0">
                <a:solidFill>
                  <a:schemeClr val="bg1">
                    <a:lumMod val="65000"/>
                  </a:schemeClr>
                </a:solidFill>
              </a:rPr>
              <a:t> (1993: 39) en Valles, M.S. (2009). </a:t>
            </a:r>
            <a:r>
              <a:rPr lang="es-ES" sz="1100" b="1" i="1" dirty="0">
                <a:solidFill>
                  <a:schemeClr val="bg1">
                    <a:lumMod val="65000"/>
                  </a:schemeClr>
                </a:solidFill>
              </a:rPr>
              <a:t>Entrevistas cualitativas (Cuadernos metodológicos Nº 32)</a:t>
            </a:r>
            <a:r>
              <a:rPr lang="es-ES" sz="1100" b="1" dirty="0">
                <a:solidFill>
                  <a:schemeClr val="bg1">
                    <a:lumMod val="65000"/>
                  </a:schemeClr>
                </a:solidFill>
              </a:rPr>
              <a:t>. Madrid: CIS, p:87</a:t>
            </a:r>
            <a:endParaRPr lang="eu-ES" sz="1100" b="1" dirty="0">
              <a:solidFill>
                <a:schemeClr val="bg1">
                  <a:lumMod val="65000"/>
                </a:schemeClr>
              </a:solidFill>
            </a:endParaRPr>
          </a:p>
        </p:txBody>
      </p:sp>
      <p:pic>
        <p:nvPicPr>
          <p:cNvPr id="7"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a:bodyPr>
          <a:lstStyle/>
          <a:p>
            <a:pPr algn="l">
              <a:defRPr/>
            </a:pPr>
            <a:r>
              <a:rPr lang="es-ES" dirty="0" smtClean="0"/>
              <a:t>4. Reflexiones finales</a:t>
            </a:r>
          </a:p>
        </p:txBody>
      </p:sp>
      <p:sp>
        <p:nvSpPr>
          <p:cNvPr id="22531" name="2 Subtítulo"/>
          <p:cNvSpPr>
            <a:spLocks noGrp="1"/>
          </p:cNvSpPr>
          <p:nvPr>
            <p:ph idx="1"/>
          </p:nvPr>
        </p:nvSpPr>
        <p:spPr/>
        <p:txBody>
          <a:bodyPr>
            <a:normAutofit/>
          </a:bodyPr>
          <a:lstStyle/>
          <a:p>
            <a:pPr algn="just">
              <a:defRPr/>
            </a:pPr>
            <a:endParaRPr lang="es-ES" sz="2000" dirty="0" smtClean="0"/>
          </a:p>
        </p:txBody>
      </p:sp>
      <p:pic>
        <p:nvPicPr>
          <p:cNvPr id="56325"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7"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a:bodyPr>
          <a:lstStyle/>
          <a:p>
            <a:pPr algn="l">
              <a:defRPr/>
            </a:pPr>
            <a:r>
              <a:rPr lang="es-ES" dirty="0" smtClean="0">
                <a:solidFill>
                  <a:schemeClr val="bg1">
                    <a:lumMod val="75000"/>
                  </a:schemeClr>
                </a:solidFill>
              </a:rPr>
              <a:t>4. Reflexiones finales</a:t>
            </a:r>
          </a:p>
        </p:txBody>
      </p:sp>
      <p:sp>
        <p:nvSpPr>
          <p:cNvPr id="22531" name="2 Subtítulo"/>
          <p:cNvSpPr>
            <a:spLocks noGrp="1"/>
          </p:cNvSpPr>
          <p:nvPr>
            <p:ph idx="1"/>
          </p:nvPr>
        </p:nvSpPr>
        <p:spPr/>
        <p:txBody>
          <a:bodyPr>
            <a:normAutofit lnSpcReduction="10000"/>
          </a:bodyPr>
          <a:lstStyle/>
          <a:p>
            <a:pPr marL="95250" indent="14288" algn="ctr">
              <a:buNone/>
              <a:defRPr/>
            </a:pPr>
            <a:r>
              <a:rPr lang="es-ES" b="1" dirty="0" smtClean="0"/>
              <a:t>La investigación, por “naturaleza”, es transformadora </a:t>
            </a:r>
          </a:p>
          <a:p>
            <a:pPr marL="95250" indent="14288" algn="ctr">
              <a:buNone/>
              <a:defRPr/>
            </a:pPr>
            <a:r>
              <a:rPr lang="es-ES" sz="2800" i="1" dirty="0" smtClean="0"/>
              <a:t>¿Pero hacia dónde transformamos?</a:t>
            </a:r>
          </a:p>
          <a:p>
            <a:pPr marL="95250" indent="14288" algn="ctr">
              <a:buNone/>
              <a:defRPr/>
            </a:pPr>
            <a:r>
              <a:rPr lang="es-ES" b="1" dirty="0" smtClean="0"/>
              <a:t>Las ciencias sociales y jurídicas son parte de los sistemas de poder</a:t>
            </a:r>
          </a:p>
          <a:p>
            <a:pPr marL="95250" indent="14288" algn="ctr">
              <a:buNone/>
              <a:defRPr/>
            </a:pPr>
            <a:r>
              <a:rPr lang="es-ES" sz="2800" i="1" dirty="0" smtClean="0"/>
              <a:t>¿Queremos ser parte del problema o de la solución?</a:t>
            </a:r>
          </a:p>
          <a:p>
            <a:pPr marL="95250" indent="14288" algn="ctr">
              <a:buNone/>
              <a:defRPr/>
            </a:pPr>
            <a:r>
              <a:rPr lang="es-ES" b="1" dirty="0"/>
              <a:t>Tenemos el reto de humanizar a las </a:t>
            </a:r>
            <a:r>
              <a:rPr lang="es-ES" b="1" dirty="0" smtClean="0"/>
              <a:t>personas</a:t>
            </a:r>
          </a:p>
          <a:p>
            <a:pPr marL="95250" indent="14288" algn="ctr">
              <a:buNone/>
              <a:defRPr/>
            </a:pPr>
            <a:r>
              <a:rPr lang="es-ES" sz="2800" i="1" dirty="0"/>
              <a:t>¿Estamos dispuestas a reconocer que el reto es tanto más ético que técnico?</a:t>
            </a:r>
          </a:p>
          <a:p>
            <a:pPr algn="just">
              <a:defRPr/>
            </a:pPr>
            <a:endParaRPr lang="es-ES" sz="2000" dirty="0" smtClean="0"/>
          </a:p>
        </p:txBody>
      </p:sp>
      <p:pic>
        <p:nvPicPr>
          <p:cNvPr id="56325"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7"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a:bodyPr>
          <a:lstStyle/>
          <a:p>
            <a:pPr algn="l">
              <a:defRPr/>
            </a:pPr>
            <a:r>
              <a:rPr lang="es-ES" dirty="0" smtClean="0">
                <a:solidFill>
                  <a:schemeClr val="bg1">
                    <a:lumMod val="75000"/>
                  </a:schemeClr>
                </a:solidFill>
              </a:rPr>
              <a:t>4.Ideas finales</a:t>
            </a:r>
          </a:p>
        </p:txBody>
      </p:sp>
      <p:sp>
        <p:nvSpPr>
          <p:cNvPr id="22531" name="2 Subtítulo"/>
          <p:cNvSpPr>
            <a:spLocks noGrp="1"/>
          </p:cNvSpPr>
          <p:nvPr>
            <p:ph idx="1"/>
          </p:nvPr>
        </p:nvSpPr>
        <p:spPr>
          <a:xfrm>
            <a:off x="0" y="1600200"/>
            <a:ext cx="9144000" cy="4525963"/>
          </a:xfrm>
        </p:spPr>
        <p:txBody>
          <a:bodyPr>
            <a:normAutofit/>
          </a:bodyPr>
          <a:lstStyle/>
          <a:p>
            <a:pPr marL="95250" indent="14288" algn="ctr">
              <a:buNone/>
              <a:defRPr/>
            </a:pPr>
            <a:endParaRPr lang="es-ES" sz="4400" b="1" i="1" dirty="0" smtClean="0"/>
          </a:p>
          <a:p>
            <a:pPr marL="95250" indent="14288" algn="ctr">
              <a:buNone/>
              <a:defRPr/>
            </a:pPr>
            <a:r>
              <a:rPr lang="es-ES" sz="4400" b="1" i="1" dirty="0" smtClean="0"/>
              <a:t>¿</a:t>
            </a:r>
            <a:r>
              <a:rPr lang="es-ES" sz="4400" b="1" i="1" dirty="0" smtClean="0"/>
              <a:t>Cabe </a:t>
            </a:r>
            <a:r>
              <a:rPr lang="es-ES" sz="4400" b="1" i="1" dirty="0" smtClean="0">
                <a:solidFill>
                  <a:srgbClr val="FF0000"/>
                </a:solidFill>
              </a:rPr>
              <a:t>investigar</a:t>
            </a:r>
            <a:r>
              <a:rPr lang="es-ES" sz="4400" b="1" i="1" dirty="0" smtClean="0"/>
              <a:t> la realidad social sin </a:t>
            </a:r>
            <a:r>
              <a:rPr lang="es-ES" sz="4400" b="1" i="1" dirty="0" smtClean="0">
                <a:solidFill>
                  <a:srgbClr val="FF0000"/>
                </a:solidFill>
              </a:rPr>
              <a:t>emocionarse</a:t>
            </a:r>
            <a:r>
              <a:rPr lang="es-ES" sz="4400" b="1" i="1" dirty="0" smtClean="0"/>
              <a:t>, y emocionarse sin querer </a:t>
            </a:r>
            <a:r>
              <a:rPr lang="es-ES" sz="4400" b="1" i="1" dirty="0" smtClean="0">
                <a:solidFill>
                  <a:srgbClr val="FF0000"/>
                </a:solidFill>
              </a:rPr>
              <a:t>transformar</a:t>
            </a:r>
            <a:r>
              <a:rPr lang="es-ES" sz="4400" b="1" i="1" dirty="0" smtClean="0"/>
              <a:t> la realidad social?</a:t>
            </a:r>
            <a:endParaRPr lang="es-ES" sz="4000" i="1" dirty="0"/>
          </a:p>
          <a:p>
            <a:pPr algn="just">
              <a:defRPr/>
            </a:pPr>
            <a:endParaRPr lang="es-ES" sz="2000" dirty="0" smtClean="0"/>
          </a:p>
        </p:txBody>
      </p:sp>
      <p:pic>
        <p:nvPicPr>
          <p:cNvPr id="56325"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7"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a:bodyPr>
          <a:lstStyle/>
          <a:p>
            <a:pPr algn="l"/>
            <a:r>
              <a:rPr lang="es-ES" dirty="0" smtClean="0">
                <a:solidFill>
                  <a:schemeClr val="bg1">
                    <a:lumMod val="75000"/>
                  </a:schemeClr>
                </a:solidFill>
              </a:rPr>
              <a:t>4.Ideas finales</a:t>
            </a:r>
            <a:endParaRPr lang="es-ES" dirty="0" smtClean="0">
              <a:solidFill>
                <a:schemeClr val="bg1">
                  <a:lumMod val="85000"/>
                </a:schemeClr>
              </a:solidFill>
            </a:endParaRPr>
          </a:p>
        </p:txBody>
      </p:sp>
      <p:sp>
        <p:nvSpPr>
          <p:cNvPr id="4099" name="2 Subtítulo"/>
          <p:cNvSpPr>
            <a:spLocks noGrp="1"/>
          </p:cNvSpPr>
          <p:nvPr>
            <p:ph idx="1"/>
          </p:nvPr>
        </p:nvSpPr>
        <p:spPr>
          <a:xfrm>
            <a:off x="457200" y="1196752"/>
            <a:ext cx="8229600" cy="4929411"/>
          </a:xfrm>
        </p:spPr>
        <p:txBody>
          <a:bodyPr/>
          <a:lstStyle/>
          <a:p>
            <a:pPr algn="ctr">
              <a:lnSpc>
                <a:spcPts val="3000"/>
              </a:lnSpc>
              <a:spcBef>
                <a:spcPts val="0"/>
              </a:spcBef>
              <a:buNone/>
            </a:pPr>
            <a:r>
              <a:rPr lang="es-ES" sz="3600" dirty="0" smtClean="0"/>
              <a:t>¿Si no comprendemos </a:t>
            </a:r>
          </a:p>
          <a:p>
            <a:pPr algn="ctr">
              <a:lnSpc>
                <a:spcPts val="3000"/>
              </a:lnSpc>
              <a:spcBef>
                <a:spcPts val="0"/>
              </a:spcBef>
              <a:buNone/>
            </a:pPr>
            <a:r>
              <a:rPr lang="es-ES" sz="3600" dirty="0" smtClean="0"/>
              <a:t>o no nos comprenden </a:t>
            </a:r>
          </a:p>
          <a:p>
            <a:pPr algn="ctr">
              <a:lnSpc>
                <a:spcPts val="3000"/>
              </a:lnSpc>
              <a:spcBef>
                <a:spcPts val="0"/>
              </a:spcBef>
              <a:buNone/>
            </a:pPr>
            <a:r>
              <a:rPr lang="es-ES" sz="3600" dirty="0" smtClean="0"/>
              <a:t>cómo podemos ayudar? </a:t>
            </a:r>
          </a:p>
          <a:p>
            <a:pPr eaLnBrk="1" hangingPunct="1"/>
            <a:endParaRPr lang="es-ES" b="1" dirty="0" smtClean="0"/>
          </a:p>
          <a:p>
            <a:pPr lvl="1"/>
            <a:endParaRPr lang="es-ES" dirty="0" smtClean="0"/>
          </a:p>
          <a:p>
            <a:pPr lvl="2" eaLnBrk="1" hangingPunct="1"/>
            <a:endParaRPr lang="es-ES" dirty="0" smtClean="0"/>
          </a:p>
          <a:p>
            <a:pPr lvl="2" eaLnBrk="1" hangingPunct="1"/>
            <a:endParaRPr lang="es-ES" dirty="0" smtClean="0"/>
          </a:p>
        </p:txBody>
      </p:sp>
      <p:pic>
        <p:nvPicPr>
          <p:cNvPr id="8" name="Picture 2" descr="http://www.ehu.eus/image/image_gallery?uuid=b64405a2-1547-481c-9890-8d6fd72c7bc1&amp;groupId=1734204&amp;t=1480499506855"/>
          <p:cNvPicPr>
            <a:picLocks noChangeAspect="1" noChangeArrowheads="1"/>
          </p:cNvPicPr>
          <p:nvPr/>
        </p:nvPicPr>
        <p:blipFill>
          <a:blip r:embed="rId3" cstate="print"/>
          <a:srcRect/>
          <a:stretch>
            <a:fillRect/>
          </a:stretch>
        </p:blipFill>
        <p:spPr bwMode="auto">
          <a:xfrm>
            <a:off x="251520" y="5949280"/>
            <a:ext cx="1200132" cy="648072"/>
          </a:xfrm>
          <a:prstGeom prst="rect">
            <a:avLst/>
          </a:prstGeom>
          <a:noFill/>
        </p:spPr>
      </p:pic>
      <p:pic>
        <p:nvPicPr>
          <p:cNvPr id="9" name="Picture 2" descr="http://www.unibertsitate-hedakuntza.ehu.es/p268-content/es/contenidos/informacion/descarga_logos/es_desc_log/adjuntos/blanco_grande.jpg"/>
          <p:cNvPicPr>
            <a:picLocks noChangeAspect="1" noChangeArrowheads="1"/>
          </p:cNvPicPr>
          <p:nvPr/>
        </p:nvPicPr>
        <p:blipFill>
          <a:blip r:embed="rId4" cstate="print"/>
          <a:srcRect/>
          <a:stretch>
            <a:fillRect/>
          </a:stretch>
        </p:blipFill>
        <p:spPr bwMode="auto">
          <a:xfrm>
            <a:off x="7596188" y="6011863"/>
            <a:ext cx="1220787" cy="560387"/>
          </a:xfrm>
          <a:prstGeom prst="rect">
            <a:avLst/>
          </a:prstGeom>
          <a:noFill/>
          <a:ln w="9525">
            <a:noFill/>
            <a:miter lim="800000"/>
            <a:headEnd/>
            <a:tailEnd/>
          </a:ln>
        </p:spPr>
      </p:pic>
      <p:pic>
        <p:nvPicPr>
          <p:cNvPr id="10" name="6 Imagen" descr="1416514367_979525_1416514450_noticia_normal.jpg"/>
          <p:cNvPicPr>
            <a:picLocks noChangeAspect="1"/>
          </p:cNvPicPr>
          <p:nvPr/>
        </p:nvPicPr>
        <p:blipFill>
          <a:blip r:embed="rId5" cstate="print"/>
          <a:srcRect/>
          <a:stretch>
            <a:fillRect/>
          </a:stretch>
        </p:blipFill>
        <p:spPr bwMode="auto">
          <a:xfrm>
            <a:off x="2051720" y="2492896"/>
            <a:ext cx="4839519" cy="33019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a:bodyPr>
          <a:lstStyle/>
          <a:p>
            <a:pPr algn="l">
              <a:defRPr/>
            </a:pPr>
            <a:endParaRPr lang="es-ES" dirty="0" smtClean="0"/>
          </a:p>
        </p:txBody>
      </p:sp>
      <p:sp>
        <p:nvSpPr>
          <p:cNvPr id="22531" name="2 Subtítulo"/>
          <p:cNvSpPr>
            <a:spLocks noGrp="1"/>
          </p:cNvSpPr>
          <p:nvPr>
            <p:ph idx="1"/>
          </p:nvPr>
        </p:nvSpPr>
        <p:spPr/>
        <p:txBody>
          <a:bodyPr/>
          <a:lstStyle/>
          <a:p>
            <a:pPr marL="95250" indent="14288" algn="just">
              <a:buFont typeface="Arial" charset="0"/>
              <a:buNone/>
              <a:defRPr/>
            </a:pPr>
            <a:endParaRPr lang="es-ES" sz="2400" dirty="0" smtClean="0"/>
          </a:p>
          <a:p>
            <a:pPr marL="95250" indent="14288" algn="ctr">
              <a:buNone/>
              <a:defRPr/>
            </a:pPr>
            <a:r>
              <a:rPr lang="es-ES" sz="5400" dirty="0" err="1" smtClean="0"/>
              <a:t>Mila</a:t>
            </a:r>
            <a:r>
              <a:rPr lang="es-ES" sz="5400" dirty="0" smtClean="0"/>
              <a:t> </a:t>
            </a:r>
            <a:r>
              <a:rPr lang="es-ES" sz="5400" dirty="0" smtClean="0">
                <a:solidFill>
                  <a:srgbClr val="FF0000"/>
                </a:solidFill>
              </a:rPr>
              <a:t>Esker</a:t>
            </a:r>
            <a:r>
              <a:rPr lang="es-ES" sz="5400" dirty="0" smtClean="0"/>
              <a:t>!!</a:t>
            </a:r>
          </a:p>
          <a:p>
            <a:pPr marL="95250" indent="14288" algn="ctr">
              <a:buNone/>
              <a:defRPr/>
            </a:pPr>
            <a:r>
              <a:rPr lang="es-ES" sz="5400" dirty="0" smtClean="0"/>
              <a:t>¡¡</a:t>
            </a:r>
            <a:r>
              <a:rPr lang="es-ES" sz="5400" dirty="0" smtClean="0">
                <a:solidFill>
                  <a:srgbClr val="FF0000"/>
                </a:solidFill>
              </a:rPr>
              <a:t>Muchas</a:t>
            </a:r>
            <a:r>
              <a:rPr lang="es-ES" sz="5400" dirty="0" smtClean="0"/>
              <a:t> Gracias!!</a:t>
            </a:r>
            <a:endParaRPr lang="es-ES" sz="2400" dirty="0"/>
          </a:p>
          <a:p>
            <a:pPr marL="95250" indent="14288" algn="ctr">
              <a:buNone/>
              <a:defRPr/>
            </a:pPr>
            <a:r>
              <a:rPr lang="es-ES" sz="2400" dirty="0" smtClean="0">
                <a:hlinkClick r:id="rId3"/>
              </a:rPr>
              <a:t>juan.aldaz@ehu.eus</a:t>
            </a:r>
            <a:endParaRPr lang="es-ES" sz="2400" dirty="0" smtClean="0"/>
          </a:p>
          <a:p>
            <a:pPr marL="95250" indent="14288" algn="ctr">
              <a:buNone/>
              <a:defRPr/>
            </a:pPr>
            <a:endParaRPr lang="es-ES" sz="2400" dirty="0" smtClean="0"/>
          </a:p>
          <a:p>
            <a:pPr marL="95250" indent="14288" algn="just">
              <a:buFont typeface="Arial" charset="0"/>
              <a:buNone/>
              <a:defRPr/>
            </a:pPr>
            <a:endParaRPr lang="es-ES" sz="2000" dirty="0" smtClean="0"/>
          </a:p>
          <a:p>
            <a:pPr algn="just">
              <a:defRPr/>
            </a:pPr>
            <a:endParaRPr lang="es-ES" sz="2000" dirty="0" smtClean="0"/>
          </a:p>
        </p:txBody>
      </p:sp>
      <p:pic>
        <p:nvPicPr>
          <p:cNvPr id="7"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2915816" y="4725144"/>
            <a:ext cx="3592016" cy="19396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a:bodyPr>
          <a:lstStyle/>
          <a:p>
            <a:pPr algn="l" eaLnBrk="1" hangingPunct="1"/>
            <a:r>
              <a:rPr lang="es-ES" dirty="0" smtClean="0"/>
              <a:t>1.Comprender para Ayudar</a:t>
            </a:r>
            <a:endParaRPr lang="es-ES" dirty="0" smtClean="0">
              <a:solidFill>
                <a:schemeClr val="bg1"/>
              </a:solidFill>
            </a:endParaRPr>
          </a:p>
        </p:txBody>
      </p:sp>
      <p:sp>
        <p:nvSpPr>
          <p:cNvPr id="4099" name="2 Subtítulo"/>
          <p:cNvSpPr>
            <a:spLocks noGrp="1"/>
          </p:cNvSpPr>
          <p:nvPr>
            <p:ph idx="1"/>
          </p:nvPr>
        </p:nvSpPr>
        <p:spPr/>
        <p:txBody>
          <a:bodyPr/>
          <a:lstStyle/>
          <a:p>
            <a:pPr lvl="1" algn="just"/>
            <a:endParaRPr lang="es-ES" dirty="0" smtClean="0"/>
          </a:p>
          <a:p>
            <a:pPr algn="just"/>
            <a:endParaRPr lang="es-ES" dirty="0" smtClean="0"/>
          </a:p>
          <a:p>
            <a:pPr eaLnBrk="1" hangingPunct="1"/>
            <a:endParaRPr lang="es-ES" b="1" dirty="0" smtClean="0"/>
          </a:p>
          <a:p>
            <a:pPr lvl="1"/>
            <a:endParaRPr lang="es-ES" dirty="0" smtClean="0"/>
          </a:p>
          <a:p>
            <a:pPr lvl="2" eaLnBrk="1" hangingPunct="1"/>
            <a:endParaRPr lang="es-ES" dirty="0" smtClean="0"/>
          </a:p>
          <a:p>
            <a:pPr lvl="2" eaLnBrk="1" hangingPunct="1"/>
            <a:endParaRPr lang="es-ES" dirty="0" smtClean="0"/>
          </a:p>
        </p:txBody>
      </p:sp>
      <p:pic>
        <p:nvPicPr>
          <p:cNvPr id="410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a:bodyPr>
          <a:lstStyle/>
          <a:p>
            <a:pPr algn="l" eaLnBrk="1" hangingPunct="1"/>
            <a:r>
              <a:rPr lang="es-ES" dirty="0" smtClean="0">
                <a:solidFill>
                  <a:schemeClr val="bg1">
                    <a:lumMod val="85000"/>
                  </a:schemeClr>
                </a:solidFill>
              </a:rPr>
              <a:t>1.Comprender para Ayudar</a:t>
            </a:r>
          </a:p>
        </p:txBody>
      </p:sp>
      <p:sp>
        <p:nvSpPr>
          <p:cNvPr id="4099" name="2 Subtítulo"/>
          <p:cNvSpPr>
            <a:spLocks noGrp="1"/>
          </p:cNvSpPr>
          <p:nvPr>
            <p:ph idx="1"/>
          </p:nvPr>
        </p:nvSpPr>
        <p:spPr/>
        <p:txBody>
          <a:bodyPr/>
          <a:lstStyle/>
          <a:p>
            <a:pPr lvl="1" algn="just"/>
            <a:endParaRPr lang="es-ES" dirty="0" smtClean="0"/>
          </a:p>
          <a:p>
            <a:pPr algn="just"/>
            <a:endParaRPr lang="es-ES" dirty="0" smtClean="0"/>
          </a:p>
          <a:p>
            <a:pPr eaLnBrk="1" hangingPunct="1"/>
            <a:endParaRPr lang="es-ES" b="1" dirty="0" smtClean="0"/>
          </a:p>
          <a:p>
            <a:pPr lvl="1"/>
            <a:endParaRPr lang="es-ES" dirty="0" smtClean="0"/>
          </a:p>
          <a:p>
            <a:pPr lvl="2" eaLnBrk="1" hangingPunct="1"/>
            <a:endParaRPr lang="es-ES" dirty="0" smtClean="0"/>
          </a:p>
          <a:p>
            <a:pPr lvl="2" eaLnBrk="1" hangingPunct="1"/>
            <a:endParaRPr lang="es-ES" dirty="0" smtClean="0"/>
          </a:p>
        </p:txBody>
      </p:sp>
      <p:pic>
        <p:nvPicPr>
          <p:cNvPr id="410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
        <p:nvSpPr>
          <p:cNvPr id="6" name="2 Subtítulo"/>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1" i="0" u="none" strike="noStrike" kern="1200" cap="none" spc="0" normalizeH="0" baseline="0" noProof="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800" b="0" i="0" u="none" strike="noStrike" kern="1200" cap="none" spc="0" normalizeH="0" baseline="0" noProof="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10" name="9 Imagen"/>
          <p:cNvPicPr/>
          <p:nvPr/>
        </p:nvPicPr>
        <p:blipFill>
          <a:blip r:embed="rId5" cstate="print"/>
          <a:srcRect l="64483" t="20152" r="16211" b="25678"/>
          <a:stretch>
            <a:fillRect/>
          </a:stretch>
        </p:blipFill>
        <p:spPr bwMode="auto">
          <a:xfrm>
            <a:off x="1619672" y="1412776"/>
            <a:ext cx="4800965" cy="44555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a:bodyPr>
          <a:lstStyle/>
          <a:p>
            <a:pPr algn="l" eaLnBrk="1" hangingPunct="1"/>
            <a:r>
              <a:rPr lang="es-ES" dirty="0" smtClean="0">
                <a:solidFill>
                  <a:schemeClr val="bg1">
                    <a:lumMod val="85000"/>
                  </a:schemeClr>
                </a:solidFill>
              </a:rPr>
              <a:t>1.Comprender para Ayudar</a:t>
            </a:r>
          </a:p>
        </p:txBody>
      </p:sp>
      <p:sp>
        <p:nvSpPr>
          <p:cNvPr id="4099" name="2 Subtítulo"/>
          <p:cNvSpPr>
            <a:spLocks noGrp="1"/>
          </p:cNvSpPr>
          <p:nvPr>
            <p:ph idx="1"/>
          </p:nvPr>
        </p:nvSpPr>
        <p:spPr/>
        <p:txBody>
          <a:bodyPr/>
          <a:lstStyle/>
          <a:p>
            <a:pPr lvl="1" algn="just"/>
            <a:endParaRPr lang="es-ES" dirty="0" smtClean="0"/>
          </a:p>
          <a:p>
            <a:pPr algn="just"/>
            <a:endParaRPr lang="es-ES" dirty="0" smtClean="0"/>
          </a:p>
          <a:p>
            <a:pPr eaLnBrk="1" hangingPunct="1"/>
            <a:endParaRPr lang="es-ES" b="1" dirty="0" smtClean="0"/>
          </a:p>
          <a:p>
            <a:pPr lvl="1"/>
            <a:endParaRPr lang="es-ES" dirty="0" smtClean="0"/>
          </a:p>
          <a:p>
            <a:pPr lvl="2" eaLnBrk="1" hangingPunct="1"/>
            <a:endParaRPr lang="es-ES" dirty="0" smtClean="0"/>
          </a:p>
          <a:p>
            <a:pPr lvl="2" eaLnBrk="1" hangingPunct="1"/>
            <a:endParaRPr lang="es-ES" dirty="0" smtClean="0"/>
          </a:p>
        </p:txBody>
      </p:sp>
      <p:pic>
        <p:nvPicPr>
          <p:cNvPr id="4101" name="Picture 2" descr="http://www.unibertsitate-hedakuntza.ehu.es/p268-content/es/contenidos/informacion/descarga_logos/es_desc_log/adjuntos/blanco_grande.jpg"/>
          <p:cNvPicPr>
            <a:picLocks noChangeAspect="1" noChangeArrowheads="1"/>
          </p:cNvPicPr>
          <p:nvPr/>
        </p:nvPicPr>
        <p:blipFill>
          <a:blip r:embed="rId3" cstate="print"/>
          <a:srcRect/>
          <a:stretch>
            <a:fillRect/>
          </a:stretch>
        </p:blipFill>
        <p:spPr bwMode="auto">
          <a:xfrm>
            <a:off x="7596188" y="6011863"/>
            <a:ext cx="1220787" cy="560387"/>
          </a:xfrm>
          <a:prstGeom prst="rect">
            <a:avLst/>
          </a:prstGeom>
          <a:noFill/>
          <a:ln w="9525">
            <a:noFill/>
            <a:miter lim="800000"/>
            <a:headEnd/>
            <a:tailEnd/>
          </a:ln>
        </p:spPr>
      </p:pic>
      <p:pic>
        <p:nvPicPr>
          <p:cNvPr id="8" name="Picture 2" descr="http://www.ehu.eus/image/image_gallery?uuid=b64405a2-1547-481c-9890-8d6fd72c7bc1&amp;groupId=1734204&amp;t=1480499506855"/>
          <p:cNvPicPr>
            <a:picLocks noChangeAspect="1" noChangeArrowheads="1"/>
          </p:cNvPicPr>
          <p:nvPr/>
        </p:nvPicPr>
        <p:blipFill>
          <a:blip r:embed="rId4" cstate="print"/>
          <a:srcRect/>
          <a:stretch>
            <a:fillRect/>
          </a:stretch>
        </p:blipFill>
        <p:spPr bwMode="auto">
          <a:xfrm>
            <a:off x="403920" y="6101680"/>
            <a:ext cx="1200132" cy="648072"/>
          </a:xfrm>
          <a:prstGeom prst="rect">
            <a:avLst/>
          </a:prstGeom>
          <a:noFill/>
        </p:spPr>
      </p:pic>
      <p:sp>
        <p:nvSpPr>
          <p:cNvPr id="6" name="2 Subtítulo"/>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1" i="0" u="none" strike="noStrike" kern="1200" cap="none" spc="0" normalizeH="0" baseline="0" noProof="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800" b="0" i="0" u="none" strike="noStrike" kern="1200" cap="none" spc="0" normalizeH="0" baseline="0" noProof="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10" name="9 Imagen"/>
          <p:cNvPicPr/>
          <p:nvPr/>
        </p:nvPicPr>
        <p:blipFill>
          <a:blip r:embed="rId5" cstate="print">
            <a:lum bright="25000"/>
          </a:blip>
          <a:srcRect l="64483" t="20152" r="16211" b="25678"/>
          <a:stretch>
            <a:fillRect/>
          </a:stretch>
        </p:blipFill>
        <p:spPr bwMode="auto">
          <a:xfrm>
            <a:off x="1619672" y="1412776"/>
            <a:ext cx="4800965" cy="4455547"/>
          </a:xfrm>
          <a:prstGeom prst="rect">
            <a:avLst/>
          </a:prstGeom>
          <a:noFill/>
          <a:ln w="9525">
            <a:noFill/>
            <a:miter lim="800000"/>
            <a:headEnd/>
            <a:tailEnd/>
          </a:ln>
        </p:spPr>
      </p:pic>
      <p:sp>
        <p:nvSpPr>
          <p:cNvPr id="9" name="8 CuadroTexto"/>
          <p:cNvSpPr txBox="1"/>
          <p:nvPr/>
        </p:nvSpPr>
        <p:spPr>
          <a:xfrm>
            <a:off x="395536" y="1916832"/>
            <a:ext cx="7776864" cy="2862322"/>
          </a:xfrm>
          <a:prstGeom prst="rect">
            <a:avLst/>
          </a:prstGeom>
          <a:noFill/>
        </p:spPr>
        <p:txBody>
          <a:bodyPr wrap="square" rtlCol="0">
            <a:spAutoFit/>
          </a:bodyPr>
          <a:lstStyle/>
          <a:p>
            <a:pPr algn="ctr"/>
            <a:r>
              <a:rPr lang="es-ES" sz="6000" b="1" dirty="0" smtClean="0">
                <a:solidFill>
                  <a:srgbClr val="FF0000"/>
                </a:solidFill>
              </a:rPr>
              <a:t>¿Quién soy y desde dónde trato de comprender?</a:t>
            </a:r>
            <a:endParaRPr lang="es-ES"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6405</Words>
  <Application>Microsoft Office PowerPoint</Application>
  <PresentationFormat>Presentación en pantalla (4:3)</PresentationFormat>
  <Paragraphs>650</Paragraphs>
  <Slides>67</Slides>
  <Notes>66</Notes>
  <HiddenSlides>0</HiddenSlides>
  <MMClips>0</MMClips>
  <ScaleCrop>false</ScaleCrop>
  <HeadingPairs>
    <vt:vector size="4" baseType="variant">
      <vt:variant>
        <vt:lpstr>Tema</vt:lpstr>
      </vt:variant>
      <vt:variant>
        <vt:i4>1</vt:i4>
      </vt:variant>
      <vt:variant>
        <vt:lpstr>Títulos de diapositiva</vt:lpstr>
      </vt:variant>
      <vt:variant>
        <vt:i4>67</vt:i4>
      </vt:variant>
    </vt:vector>
  </HeadingPairs>
  <TitlesOfParts>
    <vt:vector size="68" baseType="lpstr">
      <vt:lpstr>Tema de Office</vt:lpstr>
      <vt:lpstr> Clínica Jurídica por la Justicia Social  La Entrevista en Profundidad   </vt:lpstr>
      <vt:lpstr>0.Presentaciónda</vt:lpstr>
      <vt:lpstr>0.Presentación ¿Pero Quién Soy? d</vt:lpstr>
      <vt:lpstr>0.Presentación ¿Pero Quién Soy?</vt:lpstr>
      <vt:lpstr>0.Presentación ¿Pero Quién Soy?</vt:lpstr>
      <vt:lpstr>0.Presentación ¿Pero Quién Soy?</vt:lpstr>
      <vt:lpstr>1.Comprender para Ayudar</vt:lpstr>
      <vt:lpstr>1.Comprender para Ayudar</vt:lpstr>
      <vt:lpstr>1.Comprender para Ayudar</vt:lpstr>
      <vt:lpstr>1.Comprender para Ayudar</vt:lpstr>
      <vt:lpstr>1.Comprender para Ayudar</vt:lpstr>
      <vt:lpstr>1.Comprender para Ayudar</vt:lpstr>
      <vt:lpstr>1.Comprender para Ayudar</vt:lpstr>
      <vt:lpstr>1.Comprender para Ayudar</vt:lpstr>
      <vt:lpstr>2.¿Qué es la Entrevista en Profundidad?</vt:lpstr>
      <vt:lpstr>2.¿Qué es la Entrevista en Profundidad?</vt:lpstr>
      <vt:lpstr>2.¿Qué es la Entrevista en Profundidad?</vt:lpstr>
      <vt:lpstr>2.¿Qué es la Entrevista en Profundidad?</vt:lpstr>
      <vt:lpstr>2.¿Qué es la Entrevista en Profundidad?</vt:lpstr>
      <vt:lpstr>2.¿Qué es la Entrevista en Profundidad?</vt:lpstr>
      <vt:lpstr>2.¿Qué es la Entrevista en Profundidad?</vt:lpstr>
      <vt:lpstr>2.¿Qué es la Entrevista en Profundidad? Una Síntesis de 3 dimensiones </vt:lpstr>
      <vt:lpstr>3.Fases de la Entrevista en Profundidad A) Preparación</vt:lpstr>
      <vt:lpstr>3.Fases de la Entrevista en Profundidad A) Preparación</vt:lpstr>
      <vt:lpstr>3.Fases de la Entrevista en Profundidad A) Preparación</vt:lpstr>
      <vt:lpstr>3.Fases de la Entrevista en Profundidad A) Preparación</vt:lpstr>
      <vt:lpstr>3.Fases de la Entrevista en Profundidad A) Preparación</vt:lpstr>
      <vt:lpstr>3.Fases de la Entrevista en Profundidad A) Preparación</vt:lpstr>
      <vt:lpstr>3.Fases de la Entrevista en Profundidad A) Preparación</vt:lpstr>
      <vt:lpstr>3.Fases de la Entrevista en Profundidad A) Preparación</vt:lpstr>
      <vt:lpstr>3.Fases de la Entrevista en Profundidad A) Preparación</vt:lpstr>
      <vt:lpstr>3.Fases de la Entrevista en Profundidad A) Preparación</vt:lpstr>
      <vt:lpstr>3.Fases de la Entrevista en Profundidad A) Preparación</vt:lpstr>
      <vt:lpstr>3.Fases de la Entrevista en Profundidad A) Preparación</vt:lpstr>
      <vt:lpstr>3.Fases de la Entrevista en Profundidad A) Preparación</vt:lpstr>
      <vt:lpstr>3.Fases de la Entrevista en Profundidad B) Realización</vt:lpstr>
      <vt:lpstr>3.Fases de la Entrevista en Profundidad B) Realización</vt:lpstr>
      <vt:lpstr>3.Fases de la Entrevista en Profundidad B) Realización</vt:lpstr>
      <vt:lpstr>3.Fases de la Entrevista en Profundidad B) Realización</vt:lpstr>
      <vt:lpstr>3.Fases de la Entrevista en Profundidad B) Realización</vt:lpstr>
      <vt:lpstr>3.Fases de la Entrevista en Profundidad B) Realización</vt:lpstr>
      <vt:lpstr>3.Fases de la Entrevista en Profundidad B) Realización</vt:lpstr>
      <vt:lpstr>3.Fases de la Entrevista en Profundidad B) Realización</vt:lpstr>
      <vt:lpstr>3.Fases de la Entrevista en Profundidad B) Realización</vt:lpstr>
      <vt:lpstr>3.Fases de la Entrevista en Profundidad B) Realización</vt:lpstr>
      <vt:lpstr>3.Fases de la Entrevista en Profundidad B) Realización</vt:lpstr>
      <vt:lpstr>3.Fases de la Entrevista en Profundidad B) Realización</vt:lpstr>
      <vt:lpstr>3.Fases de la Entrevista en Profundidad B) Realización</vt:lpstr>
      <vt:lpstr>3.Fases de la Entrevista en Profundidad B) Realización</vt:lpstr>
      <vt:lpstr>3.Fases de la Entrevista en Profundidad B) Realización</vt:lpstr>
      <vt:lpstr>3.Fases de la Entrevista en Profundidad B) Realización</vt:lpstr>
      <vt:lpstr>3.Fases de la Entrevista en Profundidad B) Realización</vt:lpstr>
      <vt:lpstr>3.Fases de la Entrevista en Profundidad B) Realización</vt:lpstr>
      <vt:lpstr>3.Fases de la Entrevista en Profundidad B) Realización</vt:lpstr>
      <vt:lpstr>3.Fases de la Entrevista en Profundidad B) Realización</vt:lpstr>
      <vt:lpstr>3.Fases de la Entrevista en Profundidad B) Realización</vt:lpstr>
      <vt:lpstr>3.Fases de la Entrevista en Profundidad B) Realización</vt:lpstr>
      <vt:lpstr>3.Fases de la Entrevista en Profundidad C) Análisis</vt:lpstr>
      <vt:lpstr>3.Fases de la Entrevista en Profundidad C) Análisis</vt:lpstr>
      <vt:lpstr>3.Fases de la Entrevista en Profundidad C) Análisis</vt:lpstr>
      <vt:lpstr>3.Fases de la Entrevista en Profundidad C) Análisis</vt:lpstr>
      <vt:lpstr>3.Fases de la Entrevista en Profundidad C) Análisis</vt:lpstr>
      <vt:lpstr>4. Reflexiones finales</vt:lpstr>
      <vt:lpstr>4. Reflexiones finales</vt:lpstr>
      <vt:lpstr>4.Ideas finales</vt:lpstr>
      <vt:lpstr>4.Ideas finales</vt:lpstr>
      <vt:lpstr>Diapositiva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Clínica Jurídica por la Justicia Social  La Entrevista en Profundidad</dc:title>
  <dc:creator>scpalarj</dc:creator>
  <cp:lastModifiedBy>scpalarj</cp:lastModifiedBy>
  <cp:revision>37</cp:revision>
  <dcterms:created xsi:type="dcterms:W3CDTF">2017-03-13T09:10:01Z</dcterms:created>
  <dcterms:modified xsi:type="dcterms:W3CDTF">2017-03-14T14:22:30Z</dcterms:modified>
</cp:coreProperties>
</file>